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</p:sldMasterIdLst>
  <p:notesMasterIdLst>
    <p:notesMasterId r:id="rId21"/>
  </p:notesMasterIdLst>
  <p:sldIdLst>
    <p:sldId id="364" r:id="rId6"/>
    <p:sldId id="387" r:id="rId7"/>
    <p:sldId id="362" r:id="rId8"/>
    <p:sldId id="375" r:id="rId9"/>
    <p:sldId id="368" r:id="rId10"/>
    <p:sldId id="331" r:id="rId11"/>
    <p:sldId id="332" r:id="rId12"/>
    <p:sldId id="386" r:id="rId13"/>
    <p:sldId id="379" r:id="rId14"/>
    <p:sldId id="381" r:id="rId15"/>
    <p:sldId id="380" r:id="rId16"/>
    <p:sldId id="376" r:id="rId17"/>
    <p:sldId id="388" r:id="rId18"/>
    <p:sldId id="389" r:id="rId19"/>
    <p:sldId id="369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681"/>
    <a:srgbClr val="868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22759-D013-4922-9B40-A969EBF7BDD2}" type="datetimeFigureOut">
              <a:rPr lang="fi-FI" smtClean="0"/>
              <a:t>2.5.2018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E6DDA-F4BE-450D-8D70-E281B12ECB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42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7EE10-CBE7-4B16-9BEF-192C91F479BF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98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2733" y="1844728"/>
            <a:ext cx="8210009" cy="890906"/>
          </a:xfrm>
        </p:spPr>
        <p:txBody>
          <a:bodyPr anchor="b">
            <a:normAutofit/>
          </a:bodyPr>
          <a:lstStyle>
            <a:lvl1pPr algn="l">
              <a:defRPr sz="4200" b="1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2733" y="2858614"/>
            <a:ext cx="8210009" cy="504788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4" y="602031"/>
            <a:ext cx="7535880" cy="773448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82602" y="2556650"/>
            <a:ext cx="4130414" cy="4488383"/>
          </a:xfrm>
          <a:prstGeom prst="rect">
            <a:avLst/>
          </a:prstGeom>
        </p:spPr>
      </p:pic>
      <p:sp>
        <p:nvSpPr>
          <p:cNvPr id="22" name="Tekstin paikkamerkki 21"/>
          <p:cNvSpPr>
            <a:spLocks noGrp="1"/>
          </p:cNvSpPr>
          <p:nvPr>
            <p:ph type="body" sz="quarter" idx="10" hasCustomPrompt="1"/>
          </p:nvPr>
        </p:nvSpPr>
        <p:spPr>
          <a:xfrm>
            <a:off x="672734" y="4763287"/>
            <a:ext cx="4463443" cy="420963"/>
          </a:xfrm>
        </p:spPr>
        <p:txBody>
          <a:bodyPr>
            <a:normAutofit/>
          </a:bodyPr>
          <a:lstStyle>
            <a:lvl1pPr marL="0" indent="0">
              <a:buNone/>
              <a:defRPr sz="2200" baseline="0"/>
            </a:lvl1pPr>
          </a:lstStyle>
          <a:p>
            <a:pPr lvl="0"/>
            <a:r>
              <a:rPr lang="fi-FI"/>
              <a:t>Lisää tekijän nimi napsauttamalla</a:t>
            </a:r>
          </a:p>
        </p:txBody>
      </p:sp>
      <p:sp>
        <p:nvSpPr>
          <p:cNvPr id="28" name="Tekstin paikkamerkki 27"/>
          <p:cNvSpPr>
            <a:spLocks noGrp="1"/>
          </p:cNvSpPr>
          <p:nvPr>
            <p:ph type="body" sz="quarter" idx="11" hasCustomPrompt="1"/>
          </p:nvPr>
        </p:nvSpPr>
        <p:spPr>
          <a:xfrm>
            <a:off x="673100" y="5280025"/>
            <a:ext cx="4462463" cy="388938"/>
          </a:xfrm>
        </p:spPr>
        <p:txBody>
          <a:bodyPr>
            <a:noAutofit/>
          </a:bodyPr>
          <a:lstStyle>
            <a:lvl1pPr marL="0" indent="0">
              <a:buNone/>
              <a:defRPr sz="2200" baseline="0"/>
            </a:lvl1pPr>
          </a:lstStyle>
          <a:p>
            <a:pPr lvl="0"/>
            <a:r>
              <a:rPr lang="fi-FI"/>
              <a:t>Lisää päivämäärä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2215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265" y="6209030"/>
            <a:ext cx="4881470" cy="501012"/>
          </a:xfrm>
          <a:prstGeom prst="rect">
            <a:avLst/>
          </a:prstGeom>
        </p:spPr>
      </p:pic>
      <p:sp>
        <p:nvSpPr>
          <p:cNvPr id="14" name="Tekstiruutu 13"/>
          <p:cNvSpPr txBox="1"/>
          <p:nvPr userDrawn="1"/>
        </p:nvSpPr>
        <p:spPr>
          <a:xfrm>
            <a:off x="1018868" y="4975377"/>
            <a:ext cx="10154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 b="1">
                <a:solidFill>
                  <a:srgbClr val="B31681"/>
                </a:solidFill>
                <a:latin typeface="+mj-lt"/>
              </a:rPr>
              <a:t>www.uusimaa2019.fi </a:t>
            </a:r>
            <a:r>
              <a:rPr lang="fi-FI" sz="3000" b="1">
                <a:solidFill>
                  <a:srgbClr val="868686"/>
                </a:solidFill>
                <a:latin typeface="+mj-lt"/>
                <a:cs typeface="Arial" panose="020B0604020202020204" pitchFamily="34" charset="0"/>
              </a:rPr>
              <a:t>•</a:t>
            </a:r>
            <a:r>
              <a:rPr lang="fi-FI" sz="3000" b="1" baseline="0">
                <a:solidFill>
                  <a:srgbClr val="B31681"/>
                </a:solidFill>
                <a:latin typeface="+mj-lt"/>
              </a:rPr>
              <a:t> </a:t>
            </a:r>
            <a:r>
              <a:rPr lang="fi-FI" sz="3000" b="1">
                <a:solidFill>
                  <a:srgbClr val="B31681"/>
                </a:solidFill>
                <a:latin typeface="+mj-lt"/>
              </a:rPr>
              <a:t>@Uusimaa2019</a:t>
            </a:r>
            <a:r>
              <a:rPr lang="fi-FI" sz="3000" b="1">
                <a:solidFill>
                  <a:srgbClr val="B3168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i-FI" sz="3000" b="1" kern="1200">
                <a:solidFill>
                  <a:srgbClr val="868686"/>
                </a:solidFill>
                <a:latin typeface="+mj-lt"/>
                <a:ea typeface="+mn-ea"/>
                <a:cs typeface="Arial" panose="020B0604020202020204" pitchFamily="34" charset="0"/>
              </a:rPr>
              <a:t>•</a:t>
            </a:r>
            <a:r>
              <a:rPr lang="fi-FI" sz="3000" b="1" baseline="0">
                <a:solidFill>
                  <a:srgbClr val="B31681"/>
                </a:solidFill>
                <a:latin typeface="+mj-lt"/>
              </a:rPr>
              <a:t> #Uusimaa2019</a:t>
            </a:r>
            <a:endParaRPr lang="fi-FI" sz="3000" b="1">
              <a:solidFill>
                <a:srgbClr val="B31681"/>
              </a:solidFill>
              <a:latin typeface="+mj-lt"/>
            </a:endParaRP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39" y="330416"/>
            <a:ext cx="10042321" cy="3345296"/>
          </a:xfrm>
          <a:prstGeom prst="rect">
            <a:avLst/>
          </a:prstGeom>
        </p:spPr>
      </p:pic>
      <p:sp>
        <p:nvSpPr>
          <p:cNvPr id="8" name="Tekstiruutu 7"/>
          <p:cNvSpPr txBox="1"/>
          <p:nvPr userDrawn="1"/>
        </p:nvSpPr>
        <p:spPr>
          <a:xfrm>
            <a:off x="766118" y="4097353"/>
            <a:ext cx="10659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b="1">
                <a:solidFill>
                  <a:srgbClr val="868686"/>
                </a:solidFill>
                <a:latin typeface="+mj-lt"/>
              </a:rPr>
              <a:t>Seuraa valmistelua ja osallistu keskusteluun</a:t>
            </a:r>
          </a:p>
        </p:txBody>
      </p:sp>
    </p:spTree>
    <p:extLst>
      <p:ext uri="{BB962C8B-B14F-4D97-AF65-F5344CB8AC3E}">
        <p14:creationId xmlns:p14="http://schemas.microsoft.com/office/powerpoint/2010/main" val="9945976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loitusdi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uva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15"/>
            <a:ext cx="12191999" cy="68563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007435" y="3284985"/>
            <a:ext cx="7584843" cy="1730623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/>
              <a:t>Lisää 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007435" y="5157192"/>
            <a:ext cx="4416491" cy="86409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nimi ja päivämäärä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2" y="836712"/>
            <a:ext cx="8080001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8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loitu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007435" y="3284985"/>
            <a:ext cx="7584843" cy="1730623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fi-FI"/>
              <a:t>Lisää 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007435" y="5157192"/>
            <a:ext cx="4416491" cy="86409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nimi ja päivämäärä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085" y="3050108"/>
            <a:ext cx="5327915" cy="3807893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2" y="638293"/>
            <a:ext cx="7882447" cy="70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67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Lisää 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9915"/>
              </a:buClr>
              <a:buSzTx/>
              <a:buFont typeface="Arial" pitchFamily="34" charset="0"/>
              <a:buChar char="−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9915"/>
              </a:buClr>
              <a:buSzTx/>
              <a:buFont typeface="Arial" pitchFamily="34" charset="0"/>
              <a:buNone/>
              <a:tabLst/>
              <a:defRPr/>
            </a:lvl4pPr>
          </a:lstStyle>
          <a:p>
            <a:pPr lvl="0"/>
            <a:r>
              <a:rPr lang="fi-FI"/>
              <a:t>Lisää teksti</a:t>
            </a:r>
          </a:p>
          <a:p>
            <a:pPr lvl="1"/>
            <a:r>
              <a:rPr lang="fi-FI"/>
              <a:t>Lisää luettelo 1</a:t>
            </a:r>
          </a:p>
          <a:p>
            <a:pPr lvl="2"/>
            <a:r>
              <a:rPr lang="fi-FI"/>
              <a:t>Lisää luettelo 2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9915"/>
              </a:buClr>
              <a:buSzTx/>
              <a:buFont typeface="Arial" pitchFamily="34" charset="0"/>
              <a:buChar char="&gt;"/>
              <a:tabLst/>
              <a:defRPr/>
            </a:pPr>
            <a:r>
              <a:rPr lang="fi-FI"/>
              <a:t>Lisää luettelo 3</a:t>
            </a:r>
          </a:p>
        </p:txBody>
      </p:sp>
    </p:spTree>
    <p:extLst>
      <p:ext uri="{BB962C8B-B14F-4D97-AF65-F5344CB8AC3E}">
        <p14:creationId xmlns:p14="http://schemas.microsoft.com/office/powerpoint/2010/main" val="2634656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Lisää 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463819" y="1844824"/>
            <a:ext cx="7118581" cy="4608512"/>
          </a:xfrm>
        </p:spPr>
        <p:txBody>
          <a:bodyPr/>
          <a:lstStyle>
            <a:lvl1pPr>
              <a:defRPr/>
            </a:lvl1pPr>
            <a:lvl2pPr>
              <a:defRPr baseline="0"/>
            </a:lvl2pPr>
            <a:lvl3pPr>
              <a:defRPr baseline="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9915"/>
              </a:buClr>
              <a:buSzTx/>
              <a:buFont typeface="Arial" pitchFamily="34" charset="0"/>
              <a:buNone/>
              <a:tabLst/>
              <a:defRPr/>
            </a:lvl4pPr>
          </a:lstStyle>
          <a:p>
            <a:pPr lvl="0"/>
            <a:r>
              <a:rPr lang="fi-FI"/>
              <a:t>Lisää teksti</a:t>
            </a:r>
          </a:p>
          <a:p>
            <a:pPr lvl="1"/>
            <a:r>
              <a:rPr lang="fi-FI"/>
              <a:t>Lisää luettelo 1</a:t>
            </a:r>
          </a:p>
          <a:p>
            <a:pPr lvl="2"/>
            <a:r>
              <a:rPr lang="fi-FI"/>
              <a:t>Lisää luettelo 2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9915"/>
              </a:buClr>
              <a:buSzTx/>
              <a:buFont typeface="Arial" pitchFamily="34" charset="0"/>
              <a:buChar char="&gt;"/>
              <a:tabLst/>
              <a:defRPr/>
            </a:pPr>
            <a:r>
              <a:rPr lang="fi-FI"/>
              <a:t>Lisää luettelo 3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2"/>
          </p:nvPr>
        </p:nvSpPr>
        <p:spPr>
          <a:xfrm>
            <a:off x="623393" y="1844676"/>
            <a:ext cx="3551767" cy="460851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724216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ja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Lisää 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609600" y="1844825"/>
            <a:ext cx="5384800" cy="4281339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Lisää teksti</a:t>
            </a:r>
          </a:p>
          <a:p>
            <a:pPr lvl="1"/>
            <a:r>
              <a:rPr lang="fi-FI"/>
              <a:t>Lisää luettelo 1</a:t>
            </a:r>
          </a:p>
          <a:p>
            <a:pPr lvl="2"/>
            <a:r>
              <a:rPr lang="fi-FI"/>
              <a:t>Lisää luettelo 2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197600" y="1844825"/>
            <a:ext cx="5384800" cy="4281339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49915"/>
              </a:buClr>
              <a:buSzTx/>
              <a:buFontTx/>
              <a:buNone/>
              <a:tabLst/>
              <a:defRPr/>
            </a:pPr>
            <a:r>
              <a:rPr lang="fi-FI"/>
              <a:t>Lisää teksti</a:t>
            </a:r>
          </a:p>
          <a:p>
            <a:pPr lvl="1"/>
            <a:r>
              <a:rPr lang="fi-FI"/>
              <a:t>Lisää luettelo 1</a:t>
            </a:r>
          </a:p>
          <a:p>
            <a:pPr lvl="2"/>
            <a:r>
              <a:rPr lang="fi-FI"/>
              <a:t>Lisää luettelo 2</a:t>
            </a:r>
          </a:p>
        </p:txBody>
      </p:sp>
    </p:spTree>
    <p:extLst>
      <p:ext uri="{BB962C8B-B14F-4D97-AF65-F5344CB8AC3E}">
        <p14:creationId xmlns:p14="http://schemas.microsoft.com/office/powerpoint/2010/main" val="1428037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796063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8688288" y="4221088"/>
            <a:ext cx="3515883" cy="2636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95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9901" y="1665291"/>
            <a:ext cx="9348787" cy="4633910"/>
          </a:xfrm>
          <a:prstGeom prst="rect">
            <a:avLst/>
          </a:prstGeom>
        </p:spPr>
        <p:txBody>
          <a:bodyPr/>
          <a:lstStyle>
            <a:lvl1pPr>
              <a:tabLst>
                <a:tab pos="6729245" algn="r"/>
              </a:tabLst>
              <a:defRPr/>
            </a:lvl1pPr>
            <a:lvl2pPr>
              <a:tabLst>
                <a:tab pos="6729245" algn="r"/>
              </a:tabLst>
              <a:defRPr/>
            </a:lvl2pPr>
            <a:lvl3pPr>
              <a:tabLst>
                <a:tab pos="6729245" algn="r"/>
              </a:tabLst>
              <a:defRPr/>
            </a:lvl3pPr>
            <a:lvl4pPr>
              <a:tabLst>
                <a:tab pos="6729245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  <a:lvl6pPr>
              <a:tabLst>
                <a:tab pos="6729245" algn="r"/>
              </a:tabLst>
              <a:defRPr/>
            </a:lvl6pPr>
            <a:lvl7pPr>
              <a:tabLst>
                <a:tab pos="6729245" algn="r"/>
              </a:tabLst>
              <a:defRPr/>
            </a:lvl7pPr>
            <a:lvl8pPr>
              <a:tabLst>
                <a:tab pos="6729245" algn="r"/>
              </a:tabLst>
              <a:defRPr/>
            </a:lvl8pPr>
            <a:lvl9pPr>
              <a:tabLst>
                <a:tab pos="6729245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8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036003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2732" y="2631882"/>
            <a:ext cx="8210009" cy="1280160"/>
          </a:xfrm>
        </p:spPr>
        <p:txBody>
          <a:bodyPr anchor="b">
            <a:normAutofit/>
          </a:bodyPr>
          <a:lstStyle>
            <a:lvl1pPr algn="l">
              <a:defRPr sz="3800" b="1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2733" y="4158629"/>
            <a:ext cx="8210009" cy="7155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5" y="602031"/>
            <a:ext cx="6729930" cy="690729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793" y="0"/>
            <a:ext cx="1871207" cy="200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2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547290"/>
            <a:ext cx="9593911" cy="720324"/>
          </a:xfrm>
        </p:spPr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725" y="0"/>
            <a:ext cx="1438275" cy="154305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502" y="6295147"/>
            <a:ext cx="3203395" cy="32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2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580446"/>
            <a:ext cx="9601863" cy="691763"/>
          </a:xfrm>
        </p:spPr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502" y="6295147"/>
            <a:ext cx="3203395" cy="328782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725" y="0"/>
            <a:ext cx="1438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5943" y="571861"/>
            <a:ext cx="9570266" cy="708299"/>
          </a:xfrm>
        </p:spPr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725" y="0"/>
            <a:ext cx="1438275" cy="154305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502" y="6295147"/>
            <a:ext cx="3203395" cy="32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071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725" y="0"/>
            <a:ext cx="1438275" cy="154305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502" y="6295147"/>
            <a:ext cx="3203395" cy="32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32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502" y="6295147"/>
            <a:ext cx="3203395" cy="32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539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ustakuvato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7916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265" y="6209030"/>
            <a:ext cx="4881470" cy="501012"/>
          </a:xfrm>
          <a:prstGeom prst="rect">
            <a:avLst/>
          </a:prstGeom>
        </p:spPr>
      </p:pic>
      <p:sp>
        <p:nvSpPr>
          <p:cNvPr id="14" name="Tekstiruutu 13"/>
          <p:cNvSpPr txBox="1"/>
          <p:nvPr userDrawn="1"/>
        </p:nvSpPr>
        <p:spPr>
          <a:xfrm>
            <a:off x="1018868" y="4266828"/>
            <a:ext cx="10154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 b="1">
                <a:solidFill>
                  <a:srgbClr val="B31681"/>
                </a:solidFill>
                <a:latin typeface="+mj-lt"/>
              </a:rPr>
              <a:t>www.uusimaa2019.fi </a:t>
            </a:r>
            <a:r>
              <a:rPr lang="fi-FI" sz="3000" b="1">
                <a:solidFill>
                  <a:srgbClr val="868686"/>
                </a:solidFill>
                <a:latin typeface="+mj-lt"/>
                <a:cs typeface="Arial" panose="020B0604020202020204" pitchFamily="34" charset="0"/>
              </a:rPr>
              <a:t>•</a:t>
            </a:r>
            <a:r>
              <a:rPr lang="fi-FI" sz="3000" b="1" baseline="0">
                <a:solidFill>
                  <a:srgbClr val="B31681"/>
                </a:solidFill>
                <a:latin typeface="+mj-lt"/>
              </a:rPr>
              <a:t> </a:t>
            </a:r>
            <a:r>
              <a:rPr lang="fi-FI" sz="3000" b="1">
                <a:solidFill>
                  <a:srgbClr val="B31681"/>
                </a:solidFill>
                <a:latin typeface="+mj-lt"/>
              </a:rPr>
              <a:t>@Uusimaa2019</a:t>
            </a:r>
            <a:r>
              <a:rPr lang="fi-FI" sz="3000" b="1">
                <a:solidFill>
                  <a:srgbClr val="B3168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i-FI" sz="3000" b="1" kern="1200">
                <a:solidFill>
                  <a:srgbClr val="868686"/>
                </a:solidFill>
                <a:latin typeface="+mj-lt"/>
                <a:ea typeface="+mn-ea"/>
                <a:cs typeface="Arial" panose="020B0604020202020204" pitchFamily="34" charset="0"/>
              </a:rPr>
              <a:t>•</a:t>
            </a:r>
            <a:r>
              <a:rPr lang="fi-FI" sz="3000" b="1" baseline="0">
                <a:solidFill>
                  <a:srgbClr val="B31681"/>
                </a:solidFill>
                <a:latin typeface="+mj-lt"/>
              </a:rPr>
              <a:t> #Uusimaa2019</a:t>
            </a:r>
            <a:endParaRPr lang="fi-FI" sz="3000" b="1">
              <a:solidFill>
                <a:srgbClr val="B31681"/>
              </a:solidFill>
              <a:latin typeface="+mj-lt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 hasCustomPrompt="1"/>
          </p:nvPr>
        </p:nvSpPr>
        <p:spPr>
          <a:xfrm>
            <a:off x="1018867" y="1033476"/>
            <a:ext cx="5548909" cy="469900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868686"/>
                </a:solidFill>
                <a:latin typeface="+mj-lt"/>
              </a:defRPr>
            </a:lvl1pPr>
          </a:lstStyle>
          <a:p>
            <a:pPr lvl="0"/>
            <a:r>
              <a:rPr lang="fi-FI"/>
              <a:t>Lisää nimesi napsauttamalla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 hasCustomPrompt="1"/>
          </p:nvPr>
        </p:nvSpPr>
        <p:spPr>
          <a:xfrm>
            <a:off x="1019174" y="1685925"/>
            <a:ext cx="5548601" cy="1743075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rgbClr val="868686"/>
                </a:solidFill>
              </a:defRPr>
            </a:lvl1pPr>
          </a:lstStyle>
          <a:p>
            <a:pPr lvl="0"/>
            <a:r>
              <a:rPr lang="fi-FI"/>
              <a:t>Lisää yhteystietosi napsauttamalla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2"/>
          </p:nvPr>
        </p:nvSpPr>
        <p:spPr>
          <a:xfrm>
            <a:off x="8062625" y="1033463"/>
            <a:ext cx="2194560" cy="2395537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07922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6095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2" r:id="rId4"/>
    <p:sldLayoutId id="2147483654" r:id="rId5"/>
    <p:sldLayoutId id="2147483655" r:id="rId6"/>
    <p:sldLayoutId id="2147483663" r:id="rId7"/>
    <p:sldLayoutId id="2147483660" r:id="rId8"/>
    <p:sldLayoutId id="2147483662" r:id="rId9"/>
    <p:sldLayoutId id="214748366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3168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3168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3168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3168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3168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3168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502" y="5674234"/>
            <a:ext cx="1583497" cy="1183767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Lisää 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825"/>
            <a:ext cx="109728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fi-FI"/>
              <a:t>Lisää luettelo 1</a:t>
            </a:r>
          </a:p>
          <a:p>
            <a:pPr lvl="2"/>
            <a:r>
              <a:rPr lang="fi-FI"/>
              <a:t>Lisää luettelo 2</a:t>
            </a:r>
          </a:p>
          <a:p>
            <a:pPr lvl="3"/>
            <a:r>
              <a:rPr lang="fi-FI"/>
              <a:t>Lisää luettelo 3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6553349"/>
            <a:ext cx="2869117" cy="25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80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F49915"/>
          </a:solidFill>
          <a:latin typeface="Trebuchet MS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F49915"/>
        </a:buClr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49915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49915"/>
        </a:buClr>
        <a:buFont typeface="Arial" pitchFamily="34" charset="0"/>
        <a:buChar char="−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49915"/>
        </a:buClr>
        <a:buFont typeface="Arial" pitchFamily="34" charset="0"/>
        <a:buChar char="&gt;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49915"/>
        </a:buClr>
        <a:buFont typeface="Arial" pitchFamily="34" charset="0"/>
        <a:buChar char="»"/>
        <a:defRPr sz="1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18" Type="http://schemas.openxmlformats.org/officeDocument/2006/relationships/image" Target="../media/image26.png"/><Relationship Id="rId3" Type="http://schemas.openxmlformats.org/officeDocument/2006/relationships/image" Target="../media/image11.svg"/><Relationship Id="rId21" Type="http://schemas.openxmlformats.org/officeDocument/2006/relationships/image" Target="../media/image29.svg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17" Type="http://schemas.openxmlformats.org/officeDocument/2006/relationships/image" Target="../media/image25.sv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24" Type="http://schemas.openxmlformats.org/officeDocument/2006/relationships/image" Target="../media/image32.png"/><Relationship Id="rId5" Type="http://schemas.openxmlformats.org/officeDocument/2006/relationships/image" Target="../media/image13.svg"/><Relationship Id="rId15" Type="http://schemas.openxmlformats.org/officeDocument/2006/relationships/image" Target="../media/image23.svg"/><Relationship Id="rId23" Type="http://schemas.openxmlformats.org/officeDocument/2006/relationships/image" Target="../media/image31.svg"/><Relationship Id="rId10" Type="http://schemas.openxmlformats.org/officeDocument/2006/relationships/image" Target="../media/image18.png"/><Relationship Id="rId19" Type="http://schemas.openxmlformats.org/officeDocument/2006/relationships/image" Target="../media/image27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0.png"/><Relationship Id="rId3" Type="http://schemas.openxmlformats.org/officeDocument/2006/relationships/image" Target="../media/image17.svg"/><Relationship Id="rId7" Type="http://schemas.openxmlformats.org/officeDocument/2006/relationships/image" Target="../media/image23.svg"/><Relationship Id="rId12" Type="http://schemas.openxmlformats.org/officeDocument/2006/relationships/image" Target="../media/image32.png"/><Relationship Id="rId2" Type="http://schemas.openxmlformats.org/officeDocument/2006/relationships/image" Target="../media/image16.png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2.png"/><Relationship Id="rId11" Type="http://schemas.openxmlformats.org/officeDocument/2006/relationships/image" Target="../media/image29.svg"/><Relationship Id="rId5" Type="http://schemas.openxmlformats.org/officeDocument/2006/relationships/image" Target="../media/image19.svg"/><Relationship Id="rId15" Type="http://schemas.openxmlformats.org/officeDocument/2006/relationships/image" Target="../media/image12.png"/><Relationship Id="rId10" Type="http://schemas.openxmlformats.org/officeDocument/2006/relationships/image" Target="../media/image28.png"/><Relationship Id="rId4" Type="http://schemas.openxmlformats.org/officeDocument/2006/relationships/image" Target="../media/image18.png"/><Relationship Id="rId9" Type="http://schemas.openxmlformats.org/officeDocument/2006/relationships/image" Target="../media/image27.svg"/><Relationship Id="rId14" Type="http://schemas.openxmlformats.org/officeDocument/2006/relationships/image" Target="../media/image21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lueuudistus.fi/etusivu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DE2FC3-2A4D-4A86-923E-55151C697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1024" y="2003676"/>
            <a:ext cx="8210009" cy="1143794"/>
          </a:xfrm>
        </p:spPr>
        <p:txBody>
          <a:bodyPr>
            <a:normAutofit/>
          </a:bodyPr>
          <a:lstStyle/>
          <a:p>
            <a:pPr algn="ctr"/>
            <a:r>
              <a:rPr lang="fi-FI" sz="3600" dirty="0"/>
              <a:t>Sote-palvelustrategian valmistelu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4D1E145-E81F-422A-82AE-3088E7074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1991" y="3523856"/>
            <a:ext cx="8210009" cy="576775"/>
          </a:xfrm>
        </p:spPr>
        <p:txBody>
          <a:bodyPr>
            <a:noAutofit/>
          </a:bodyPr>
          <a:lstStyle/>
          <a:p>
            <a:r>
              <a:rPr lang="fi-FI" sz="2400" dirty="0"/>
              <a:t>Järjestötyöpaja 5.4.2018</a:t>
            </a:r>
          </a:p>
          <a:p>
            <a:r>
              <a:rPr lang="fi-FI" sz="2400" dirty="0"/>
              <a:t>Messukeskus, Helsinki</a:t>
            </a:r>
          </a:p>
        </p:txBody>
      </p:sp>
    </p:spTree>
    <p:extLst>
      <p:ext uri="{BB962C8B-B14F-4D97-AF65-F5344CB8AC3E}">
        <p14:creationId xmlns:p14="http://schemas.microsoft.com/office/powerpoint/2010/main" val="136938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suunnikas 3">
            <a:extLst>
              <a:ext uri="{FF2B5EF4-FFF2-40B4-BE49-F238E27FC236}">
                <a16:creationId xmlns:a16="http://schemas.microsoft.com/office/drawing/2014/main" id="{94348485-D1CE-45A8-9ED3-147222A5F8C3}"/>
              </a:ext>
            </a:extLst>
          </p:cNvPr>
          <p:cNvSpPr/>
          <p:nvPr/>
        </p:nvSpPr>
        <p:spPr>
          <a:xfrm>
            <a:off x="242216" y="1803352"/>
            <a:ext cx="11572556" cy="4551590"/>
          </a:xfrm>
          <a:prstGeom prst="trapezoid">
            <a:avLst>
              <a:gd name="adj" fmla="val 4945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Tasakylkinen kolmio 4">
            <a:extLst>
              <a:ext uri="{FF2B5EF4-FFF2-40B4-BE49-F238E27FC236}">
                <a16:creationId xmlns:a16="http://schemas.microsoft.com/office/drawing/2014/main" id="{8D2278B0-88E4-42E7-9F44-7F4257B47919}"/>
              </a:ext>
            </a:extLst>
          </p:cNvPr>
          <p:cNvSpPr/>
          <p:nvPr/>
        </p:nvSpPr>
        <p:spPr>
          <a:xfrm>
            <a:off x="814812" y="909038"/>
            <a:ext cx="10474859" cy="1112483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DAA24426-0FD8-4FA6-A929-82AE92FE2B5A}"/>
              </a:ext>
            </a:extLst>
          </p:cNvPr>
          <p:cNvSpPr txBox="1"/>
          <p:nvPr/>
        </p:nvSpPr>
        <p:spPr>
          <a:xfrm>
            <a:off x="2030291" y="2841984"/>
            <a:ext cx="2259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>
                <a:solidFill>
                  <a:schemeClr val="bg1"/>
                </a:solidFill>
              </a:rPr>
              <a:t>Uudistumisen varmistava rooli</a:t>
            </a:r>
          </a:p>
        </p:txBody>
      </p: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57A09365-D834-4483-9C58-D4EFC2FC4E72}"/>
              </a:ext>
            </a:extLst>
          </p:cNvPr>
          <p:cNvCxnSpPr>
            <a:cxnSpLocks/>
          </p:cNvCxnSpPr>
          <p:nvPr/>
        </p:nvCxnSpPr>
        <p:spPr>
          <a:xfrm flipV="1">
            <a:off x="3391983" y="1159292"/>
            <a:ext cx="1434663" cy="5195650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id="{12DCE496-0519-44A7-8124-75C2FA20CB4B}"/>
              </a:ext>
            </a:extLst>
          </p:cNvPr>
          <p:cNvCxnSpPr>
            <a:cxnSpLocks/>
          </p:cNvCxnSpPr>
          <p:nvPr/>
        </p:nvCxnSpPr>
        <p:spPr>
          <a:xfrm flipH="1" flipV="1">
            <a:off x="7443723" y="1159292"/>
            <a:ext cx="1227872" cy="5195650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Suorakulmio 8">
            <a:extLst>
              <a:ext uri="{FF2B5EF4-FFF2-40B4-BE49-F238E27FC236}">
                <a16:creationId xmlns:a16="http://schemas.microsoft.com/office/drawing/2014/main" id="{F28E8FF0-DCEB-4F32-B195-5B0538F788CD}"/>
              </a:ext>
            </a:extLst>
          </p:cNvPr>
          <p:cNvSpPr/>
          <p:nvPr/>
        </p:nvSpPr>
        <p:spPr>
          <a:xfrm>
            <a:off x="3644998" y="1796247"/>
            <a:ext cx="4980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Maakunta- ja palvelustrategia </a:t>
            </a: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V3 voimassa 2026-2029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2B0E3E19-B8F1-4659-8BF0-1B2E5334F406}"/>
              </a:ext>
            </a:extLst>
          </p:cNvPr>
          <p:cNvSpPr/>
          <p:nvPr/>
        </p:nvSpPr>
        <p:spPr>
          <a:xfrm>
            <a:off x="3693111" y="2878899"/>
            <a:ext cx="4980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Maakunta- ja palvelustrategia </a:t>
            </a: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V2 voimassa 2022-2025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88F72736-178F-4FA1-9394-35B869F33F18}"/>
              </a:ext>
            </a:extLst>
          </p:cNvPr>
          <p:cNvSpPr/>
          <p:nvPr/>
        </p:nvSpPr>
        <p:spPr>
          <a:xfrm>
            <a:off x="3691223" y="4003576"/>
            <a:ext cx="4980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Maakunta- ja palvelustrategia </a:t>
            </a: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V1 voimassa 2020-2021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6C736095-4396-432A-B4EF-FBA3EE71C305}"/>
              </a:ext>
            </a:extLst>
          </p:cNvPr>
          <p:cNvSpPr/>
          <p:nvPr/>
        </p:nvSpPr>
        <p:spPr>
          <a:xfrm>
            <a:off x="3691222" y="5225329"/>
            <a:ext cx="4980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Maakunta- ja palvelustrategia </a:t>
            </a: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V0 voimassa </a:t>
            </a:r>
            <a:r>
              <a:rPr lang="fi-FI" b="1" dirty="0" err="1">
                <a:solidFill>
                  <a:schemeClr val="bg1"/>
                </a:solidFill>
              </a:rPr>
              <a:t>voimassa</a:t>
            </a:r>
            <a:r>
              <a:rPr lang="fi-FI" b="1" dirty="0">
                <a:solidFill>
                  <a:schemeClr val="bg1"/>
                </a:solidFill>
              </a:rPr>
              <a:t> 2018-2019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7ACA7DF-66C9-4E48-87BC-4DD3C6E54214}"/>
              </a:ext>
            </a:extLst>
          </p:cNvPr>
          <p:cNvSpPr/>
          <p:nvPr/>
        </p:nvSpPr>
        <p:spPr>
          <a:xfrm>
            <a:off x="695066" y="5173279"/>
            <a:ext cx="3295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>
                <a:solidFill>
                  <a:schemeClr val="bg1"/>
                </a:solidFill>
              </a:rPr>
              <a:t>Valmistelua ohjaava rooli: </a:t>
            </a:r>
          </a:p>
          <a:p>
            <a:r>
              <a:rPr lang="fi-FI" i="1" dirty="0">
                <a:solidFill>
                  <a:schemeClr val="bg1"/>
                </a:solidFill>
              </a:rPr>
              <a:t>turvallisen siirtymän ja rohkean uudistumisen lähtökohdat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01C1196E-4997-4046-AA82-CC11016F707B}"/>
              </a:ext>
            </a:extLst>
          </p:cNvPr>
          <p:cNvSpPr txBox="1"/>
          <p:nvPr/>
        </p:nvSpPr>
        <p:spPr>
          <a:xfrm>
            <a:off x="1298106" y="3948862"/>
            <a:ext cx="2927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>
                <a:solidFill>
                  <a:schemeClr val="bg1"/>
                </a:solidFill>
              </a:rPr>
              <a:t>Maakunnan toimintaa ja palvelutuotantoa ohjaava ja uudistava rooli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D27A571-D96E-4E46-A953-04999D90C965}"/>
              </a:ext>
            </a:extLst>
          </p:cNvPr>
          <p:cNvSpPr txBox="1"/>
          <p:nvPr/>
        </p:nvSpPr>
        <p:spPr>
          <a:xfrm>
            <a:off x="8850742" y="5163114"/>
            <a:ext cx="2880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Valmisteluvaihe ja väliaikaishallinto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BE58E922-6D10-458E-9164-3922C8F3E09F}"/>
              </a:ext>
            </a:extLst>
          </p:cNvPr>
          <p:cNvSpPr txBox="1"/>
          <p:nvPr/>
        </p:nvSpPr>
        <p:spPr>
          <a:xfrm>
            <a:off x="8408927" y="3934937"/>
            <a:ext cx="2880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</a:rPr>
              <a:t>maakunta-</a:t>
            </a:r>
          </a:p>
          <a:p>
            <a:r>
              <a:rPr lang="fi-FI" dirty="0">
                <a:solidFill>
                  <a:schemeClr val="bg1"/>
                </a:solidFill>
              </a:rPr>
              <a:t>valtuustokausi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98AFF69F-1E92-4149-95A3-628901C50091}"/>
              </a:ext>
            </a:extLst>
          </p:cNvPr>
          <p:cNvSpPr txBox="1"/>
          <p:nvPr/>
        </p:nvSpPr>
        <p:spPr>
          <a:xfrm>
            <a:off x="8241314" y="2871267"/>
            <a:ext cx="311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2. maakunta-</a:t>
            </a:r>
          </a:p>
          <a:p>
            <a:r>
              <a:rPr lang="fi-FI" dirty="0">
                <a:solidFill>
                  <a:schemeClr val="bg1"/>
                </a:solidFill>
              </a:rPr>
              <a:t>valtuustokausi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4184FA6B-D57F-4780-9773-52746B3B436B}"/>
              </a:ext>
            </a:extLst>
          </p:cNvPr>
          <p:cNvSpPr txBox="1"/>
          <p:nvPr/>
        </p:nvSpPr>
        <p:spPr>
          <a:xfrm>
            <a:off x="8014344" y="1840434"/>
            <a:ext cx="311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3. maakunta-</a:t>
            </a:r>
          </a:p>
          <a:p>
            <a:r>
              <a:rPr lang="fi-FI" dirty="0">
                <a:solidFill>
                  <a:schemeClr val="bg1"/>
                </a:solidFill>
              </a:rPr>
              <a:t>valtuustokausi</a:t>
            </a:r>
          </a:p>
        </p:txBody>
      </p:sp>
      <p:sp>
        <p:nvSpPr>
          <p:cNvPr id="36" name="Otsikko 1">
            <a:extLst>
              <a:ext uri="{FF2B5EF4-FFF2-40B4-BE49-F238E27FC236}">
                <a16:creationId xmlns:a16="http://schemas.microsoft.com/office/drawing/2014/main" id="{B5F1CAF3-15C9-4DE9-A1D4-1E03AF9F4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65" y="16291"/>
            <a:ext cx="11417608" cy="1143000"/>
          </a:xfrm>
        </p:spPr>
        <p:txBody>
          <a:bodyPr>
            <a:noAutofit/>
          </a:bodyPr>
          <a:lstStyle/>
          <a:p>
            <a:r>
              <a:rPr lang="fi-FI" sz="2400" dirty="0"/>
              <a:t>Uuden maakunnan syntyminen on pitkä prosessi:</a:t>
            </a:r>
            <a:br>
              <a:rPr lang="fi-FI" sz="2400" dirty="0"/>
            </a:br>
            <a:r>
              <a:rPr lang="fi-FI" sz="2400" dirty="0"/>
              <a:t>maakunta- ja palvelustrategian merkitys ja rooli painottuu sen mukaisesti   </a:t>
            </a: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EF0918ED-890C-4751-9212-A20E935E4488}"/>
              </a:ext>
            </a:extLst>
          </p:cNvPr>
          <p:cNvSpPr txBox="1"/>
          <p:nvPr/>
        </p:nvSpPr>
        <p:spPr>
          <a:xfrm>
            <a:off x="2528627" y="1784686"/>
            <a:ext cx="2259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>
                <a:solidFill>
                  <a:schemeClr val="bg1"/>
                </a:solidFill>
              </a:rPr>
              <a:t>Uudistumisen varmistava rooli</a:t>
            </a:r>
          </a:p>
        </p:txBody>
      </p:sp>
    </p:spTree>
    <p:extLst>
      <p:ext uri="{BB962C8B-B14F-4D97-AF65-F5344CB8AC3E}">
        <p14:creationId xmlns:p14="http://schemas.microsoft.com/office/powerpoint/2010/main" val="3221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uolisuunnikas 28"/>
          <p:cNvSpPr/>
          <p:nvPr/>
        </p:nvSpPr>
        <p:spPr>
          <a:xfrm>
            <a:off x="615438" y="460628"/>
            <a:ext cx="10736495" cy="6397372"/>
          </a:xfrm>
          <a:prstGeom prst="trapezoid">
            <a:avLst>
              <a:gd name="adj" fmla="val 50716"/>
            </a:avLst>
          </a:prstGeom>
          <a:solidFill>
            <a:schemeClr val="bg2">
              <a:alpha val="78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30" name="Suora yhdysviiva 29"/>
          <p:cNvCxnSpPr>
            <a:cxnSpLocks/>
          </p:cNvCxnSpPr>
          <p:nvPr/>
        </p:nvCxnSpPr>
        <p:spPr>
          <a:xfrm flipH="1" flipV="1">
            <a:off x="6986767" y="460717"/>
            <a:ext cx="1552127" cy="6413417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1" name="Suora yhdysviiva 30"/>
          <p:cNvCxnSpPr>
            <a:cxnSpLocks/>
          </p:cNvCxnSpPr>
          <p:nvPr/>
        </p:nvCxnSpPr>
        <p:spPr>
          <a:xfrm flipV="1">
            <a:off x="3212475" y="444583"/>
            <a:ext cx="1670827" cy="6413417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2" name="Suora yhdysviiva 31"/>
          <p:cNvCxnSpPr/>
          <p:nvPr/>
        </p:nvCxnSpPr>
        <p:spPr>
          <a:xfrm flipH="1" flipV="1">
            <a:off x="8105149" y="470997"/>
            <a:ext cx="3186678" cy="6428537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Suora yhdysviiva 32"/>
          <p:cNvCxnSpPr/>
          <p:nvPr/>
        </p:nvCxnSpPr>
        <p:spPr>
          <a:xfrm flipV="1">
            <a:off x="562391" y="470997"/>
            <a:ext cx="3234972" cy="6403139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4" name="Suorakulmio 33"/>
          <p:cNvSpPr/>
          <p:nvPr/>
        </p:nvSpPr>
        <p:spPr>
          <a:xfrm>
            <a:off x="1319836" y="248261"/>
            <a:ext cx="9227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Nuoli oikealle 8"/>
          <p:cNvSpPr/>
          <p:nvPr/>
        </p:nvSpPr>
        <p:spPr>
          <a:xfrm>
            <a:off x="0" y="2059318"/>
            <a:ext cx="2612840" cy="2022740"/>
          </a:xfrm>
          <a:prstGeom prst="rightArrow">
            <a:avLst>
              <a:gd name="adj1" fmla="val 68600"/>
              <a:gd name="adj2" fmla="val 42540"/>
            </a:avLst>
          </a:prstGeom>
          <a:solidFill>
            <a:srgbClr val="00A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Millaisten painopisteiden</a:t>
            </a:r>
            <a:r>
              <a:rPr lang="fi-FI" sz="1600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</a:t>
            </a: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tavoitteiden kautta voidaan kulkea kohti visiota?</a:t>
            </a:r>
          </a:p>
        </p:txBody>
      </p:sp>
      <p:sp>
        <p:nvSpPr>
          <p:cNvPr id="38" name="Nuoli oikealle 37"/>
          <p:cNvSpPr/>
          <p:nvPr/>
        </p:nvSpPr>
        <p:spPr>
          <a:xfrm>
            <a:off x="-1" y="4205617"/>
            <a:ext cx="3118527" cy="1432718"/>
          </a:xfrm>
          <a:prstGeom prst="rightArrow">
            <a:avLst>
              <a:gd name="adj1" fmla="val 50000"/>
              <a:gd name="adj2" fmla="val 49444"/>
            </a:avLst>
          </a:prstGeom>
          <a:solidFill>
            <a:srgbClr val="00A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Miksi maakuntakonserni on olemassa v. 2020 alkaen?</a:t>
            </a:r>
          </a:p>
        </p:txBody>
      </p:sp>
      <p:pic>
        <p:nvPicPr>
          <p:cNvPr id="41" name="Kuva 40" descr="Ostoskärry">
            <a:extLst>
              <a:ext uri="{FF2B5EF4-FFF2-40B4-BE49-F238E27FC236}">
                <a16:creationId xmlns:a16="http://schemas.microsoft.com/office/drawing/2014/main" id="{A8E19AD9-8813-4C71-BDF3-B5F476564D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2280" y="6213473"/>
            <a:ext cx="631115" cy="631115"/>
          </a:xfrm>
          <a:prstGeom prst="rect">
            <a:avLst/>
          </a:prstGeom>
        </p:spPr>
      </p:pic>
      <p:pic>
        <p:nvPicPr>
          <p:cNvPr id="44" name="Kuva 43" descr="Henkilö kävelykepin kanssa">
            <a:extLst>
              <a:ext uri="{FF2B5EF4-FFF2-40B4-BE49-F238E27FC236}">
                <a16:creationId xmlns:a16="http://schemas.microsoft.com/office/drawing/2014/main" id="{24F8FA7E-2235-4A62-8F24-6BBBBB4433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59962" y="6097607"/>
            <a:ext cx="689627" cy="689627"/>
          </a:xfrm>
          <a:prstGeom prst="rect">
            <a:avLst/>
          </a:prstGeom>
        </p:spPr>
      </p:pic>
      <p:pic>
        <p:nvPicPr>
          <p:cNvPr id="45" name="Kuva 44" descr="Stetoskooppi">
            <a:extLst>
              <a:ext uri="{FF2B5EF4-FFF2-40B4-BE49-F238E27FC236}">
                <a16:creationId xmlns:a16="http://schemas.microsoft.com/office/drawing/2014/main" id="{3A995C25-8D18-4A71-8DA1-DABDF054398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20418" y="6051963"/>
            <a:ext cx="731520" cy="731520"/>
          </a:xfrm>
          <a:prstGeom prst="rect">
            <a:avLst/>
          </a:prstGeom>
        </p:spPr>
      </p:pic>
      <p:pic>
        <p:nvPicPr>
          <p:cNvPr id="46" name="Kuva 45" descr="Hammasrattaat">
            <a:extLst>
              <a:ext uri="{FF2B5EF4-FFF2-40B4-BE49-F238E27FC236}">
                <a16:creationId xmlns:a16="http://schemas.microsoft.com/office/drawing/2014/main" id="{741D7674-3A49-4A0A-8BEF-36F171ABF8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09338" y="6167282"/>
            <a:ext cx="648468" cy="648468"/>
          </a:xfrm>
          <a:prstGeom prst="rect">
            <a:avLst/>
          </a:prstGeom>
        </p:spPr>
      </p:pic>
      <p:pic>
        <p:nvPicPr>
          <p:cNvPr id="47" name="Kuva 46" descr="Joukkue">
            <a:extLst>
              <a:ext uri="{FF2B5EF4-FFF2-40B4-BE49-F238E27FC236}">
                <a16:creationId xmlns:a16="http://schemas.microsoft.com/office/drawing/2014/main" id="{7E94B05E-64BE-42A3-A2F4-7B5FA415CC8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61697" y="6084230"/>
            <a:ext cx="731520" cy="731520"/>
          </a:xfrm>
          <a:prstGeom prst="rect">
            <a:avLst/>
          </a:prstGeom>
        </p:spPr>
      </p:pic>
      <p:pic>
        <p:nvPicPr>
          <p:cNvPr id="48" name="Kuva 47" descr="Kolikkoja">
            <a:extLst>
              <a:ext uri="{FF2B5EF4-FFF2-40B4-BE49-F238E27FC236}">
                <a16:creationId xmlns:a16="http://schemas.microsoft.com/office/drawing/2014/main" id="{357546A3-C75C-4388-9875-B34ED1134B3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726890" y="6260552"/>
            <a:ext cx="587735" cy="587735"/>
          </a:xfrm>
          <a:prstGeom prst="rect">
            <a:avLst/>
          </a:prstGeom>
        </p:spPr>
      </p:pic>
      <p:pic>
        <p:nvPicPr>
          <p:cNvPr id="50" name="Kuva 49" descr="Kaupunki">
            <a:extLst>
              <a:ext uri="{FF2B5EF4-FFF2-40B4-BE49-F238E27FC236}">
                <a16:creationId xmlns:a16="http://schemas.microsoft.com/office/drawing/2014/main" id="{5D92FF4E-BC7F-4B8A-BB39-03B595458B1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535263" y="6121789"/>
            <a:ext cx="731520" cy="731520"/>
          </a:xfrm>
          <a:prstGeom prst="rect">
            <a:avLst/>
          </a:prstGeom>
        </p:spPr>
      </p:pic>
      <p:pic>
        <p:nvPicPr>
          <p:cNvPr id="52" name="Kuva 51" descr="Hierarkia">
            <a:extLst>
              <a:ext uri="{FF2B5EF4-FFF2-40B4-BE49-F238E27FC236}">
                <a16:creationId xmlns:a16="http://schemas.microsoft.com/office/drawing/2014/main" id="{4635129D-3386-45AD-BFC8-DA532BFF44D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407009" y="6090456"/>
            <a:ext cx="731520" cy="731520"/>
          </a:xfrm>
          <a:prstGeom prst="rect">
            <a:avLst/>
          </a:prstGeom>
        </p:spPr>
      </p:pic>
      <p:pic>
        <p:nvPicPr>
          <p:cNvPr id="56" name="Kuva 55" descr="Pää ja hammaspyörät">
            <a:extLst>
              <a:ext uri="{FF2B5EF4-FFF2-40B4-BE49-F238E27FC236}">
                <a16:creationId xmlns:a16="http://schemas.microsoft.com/office/drawing/2014/main" id="{F406DF5B-8367-4221-9149-52834295A1B7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471607" y="6252074"/>
            <a:ext cx="563676" cy="563676"/>
          </a:xfrm>
          <a:prstGeom prst="rect">
            <a:avLst/>
          </a:prstGeom>
        </p:spPr>
      </p:pic>
      <p:pic>
        <p:nvPicPr>
          <p:cNvPr id="57" name="Kuva 56" descr="Palapeli">
            <a:extLst>
              <a:ext uri="{FF2B5EF4-FFF2-40B4-BE49-F238E27FC236}">
                <a16:creationId xmlns:a16="http://schemas.microsoft.com/office/drawing/2014/main" id="{C36AF442-DE80-4A6C-A777-A940FA8D6CA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802663" y="6197845"/>
            <a:ext cx="644996" cy="644996"/>
          </a:xfrm>
          <a:prstGeom prst="rect">
            <a:avLst/>
          </a:prstGeom>
        </p:spPr>
      </p:pic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A183C4E1-C3D9-4E50-B168-B8B2E1C413DF}"/>
              </a:ext>
            </a:extLst>
          </p:cNvPr>
          <p:cNvSpPr/>
          <p:nvPr/>
        </p:nvSpPr>
        <p:spPr>
          <a:xfrm>
            <a:off x="9155955" y="73892"/>
            <a:ext cx="2951259" cy="670959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Vuosittaiset tilannekuva- ja strategiamuistiot toimialoittain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Talousarvio ja taloussuunnitelma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Sote-palvelustrategia ja -lupaus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Maakuntaohjelma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(nyk. Uusimaa 2.0)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Maakuntakaava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Turvallisuus- ja varautumisohjelma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Henkilöstöpoliittinen ohjelma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dirty="0">
              <a:solidFill>
                <a:srgbClr val="FFFFFF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Osallisuusohjelma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ICT-ohjelma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TKI-ohjelma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Omistajapoliittinen ohjelma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Palvelutuotannon strategiset suunnitelmat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2" name="Suora yhdysviiva 41">
            <a:extLst>
              <a:ext uri="{FF2B5EF4-FFF2-40B4-BE49-F238E27FC236}">
                <a16:creationId xmlns:a16="http://schemas.microsoft.com/office/drawing/2014/main" id="{08E48DAD-8AF0-4604-A9E0-460B0427D1FD}"/>
              </a:ext>
            </a:extLst>
          </p:cNvPr>
          <p:cNvCxnSpPr>
            <a:cxnSpLocks/>
          </p:cNvCxnSpPr>
          <p:nvPr/>
        </p:nvCxnSpPr>
        <p:spPr>
          <a:xfrm flipH="1" flipV="1">
            <a:off x="5902476" y="617593"/>
            <a:ext cx="31430" cy="6225249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0" name="Ellipsi 69"/>
          <p:cNvSpPr/>
          <p:nvPr/>
        </p:nvSpPr>
        <p:spPr>
          <a:xfrm>
            <a:off x="2933091" y="200240"/>
            <a:ext cx="5856651" cy="763317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58" name="Kuva 57" descr="Napakymppi">
            <a:extLst>
              <a:ext uri="{FF2B5EF4-FFF2-40B4-BE49-F238E27FC236}">
                <a16:creationId xmlns:a16="http://schemas.microsoft.com/office/drawing/2014/main" id="{FE1761EA-2D12-4405-9604-BD09D767F8D3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540267" y="657072"/>
            <a:ext cx="731520" cy="731520"/>
          </a:xfrm>
          <a:prstGeom prst="rect">
            <a:avLst/>
          </a:prstGeom>
        </p:spPr>
      </p:pic>
      <p:sp>
        <p:nvSpPr>
          <p:cNvPr id="37" name="Suorakulmio 36"/>
          <p:cNvSpPr/>
          <p:nvPr/>
        </p:nvSpPr>
        <p:spPr>
          <a:xfrm>
            <a:off x="68742" y="290976"/>
            <a:ext cx="11617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Visio</a:t>
            </a:r>
          </a:p>
        </p:txBody>
      </p:sp>
      <p:sp>
        <p:nvSpPr>
          <p:cNvPr id="39" name="Nuoli oikealle 38"/>
          <p:cNvSpPr/>
          <p:nvPr/>
        </p:nvSpPr>
        <p:spPr>
          <a:xfrm>
            <a:off x="0" y="327561"/>
            <a:ext cx="3958539" cy="1412962"/>
          </a:xfrm>
          <a:prstGeom prst="rightArrow">
            <a:avLst>
              <a:gd name="adj1" fmla="val 50000"/>
              <a:gd name="adj2" fmla="val 49444"/>
            </a:avLst>
          </a:prstGeom>
          <a:solidFill>
            <a:srgbClr val="00A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Haluttu tulevaisuuden näkymä Uudestamaasta pitkällä tähtäyksellä</a:t>
            </a:r>
            <a:endParaRPr kumimoji="0" lang="fi-FI" sz="16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Nuoli oikealle 8">
            <a:extLst>
              <a:ext uri="{FF2B5EF4-FFF2-40B4-BE49-F238E27FC236}">
                <a16:creationId xmlns:a16="http://schemas.microsoft.com/office/drawing/2014/main" id="{BA11935E-EE8C-4487-B49B-E74C844A0A11}"/>
              </a:ext>
            </a:extLst>
          </p:cNvPr>
          <p:cNvSpPr/>
          <p:nvPr/>
        </p:nvSpPr>
        <p:spPr>
          <a:xfrm>
            <a:off x="6878297" y="274957"/>
            <a:ext cx="2510363" cy="1535662"/>
          </a:xfrm>
          <a:prstGeom prst="rightArrow">
            <a:avLst>
              <a:gd name="adj1" fmla="val 50000"/>
              <a:gd name="adj2" fmla="val 49444"/>
            </a:avLst>
          </a:prstGeom>
          <a:solidFill>
            <a:srgbClr val="00A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Maakuntastrategiaan liittyvät ohjelmat ja suunnitelmat</a:t>
            </a:r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1BAABE7C-5FB7-4F08-A78B-94C74BB6AFBD}"/>
              </a:ext>
            </a:extLst>
          </p:cNvPr>
          <p:cNvSpPr/>
          <p:nvPr/>
        </p:nvSpPr>
        <p:spPr>
          <a:xfrm>
            <a:off x="-268379" y="-24233"/>
            <a:ext cx="116172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Maakuntastrategian viitekehys ja siihen liittyvien ohjelmien </a:t>
            </a:r>
            <a:r>
              <a:rPr lang="fi-FI" sz="1600" b="1" kern="0">
                <a:solidFill>
                  <a:schemeClr val="accent1"/>
                </a:solidFill>
                <a:latin typeface="Trebuchet MS"/>
              </a:rPr>
              <a:t>kokonaisuus</a:t>
            </a:r>
            <a:endParaRPr kumimoji="0" lang="fi-FI" sz="1600" b="1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3" name="Vinoraita 52">
            <a:extLst>
              <a:ext uri="{FF2B5EF4-FFF2-40B4-BE49-F238E27FC236}">
                <a16:creationId xmlns:a16="http://schemas.microsoft.com/office/drawing/2014/main" id="{7C67E434-07B7-4D4A-9F4D-EF0A4E9EDC79}"/>
              </a:ext>
            </a:extLst>
          </p:cNvPr>
          <p:cNvSpPr/>
          <p:nvPr/>
        </p:nvSpPr>
        <p:spPr>
          <a:xfrm>
            <a:off x="-6696" y="-1"/>
            <a:ext cx="923417" cy="965553"/>
          </a:xfrm>
          <a:prstGeom prst="diagStripe">
            <a:avLst/>
          </a:prstGeom>
          <a:solidFill>
            <a:srgbClr val="F499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Tekstiruutu 53">
            <a:extLst>
              <a:ext uri="{FF2B5EF4-FFF2-40B4-BE49-F238E27FC236}">
                <a16:creationId xmlns:a16="http://schemas.microsoft.com/office/drawing/2014/main" id="{6296EDA7-FF2C-4130-AD22-B4670D2410DD}"/>
              </a:ext>
            </a:extLst>
          </p:cNvPr>
          <p:cNvSpPr txBox="1"/>
          <p:nvPr/>
        </p:nvSpPr>
        <p:spPr>
          <a:xfrm rot="18908932">
            <a:off x="-494393" y="205459"/>
            <a:ext cx="1717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Luonnos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Suorakulmio 35"/>
          <p:cNvSpPr/>
          <p:nvPr/>
        </p:nvSpPr>
        <p:spPr>
          <a:xfrm>
            <a:off x="1158688" y="4780756"/>
            <a:ext cx="9549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Uuden maakunnan </a:t>
            </a:r>
            <a:r>
              <a:rPr lang="fi-FI" sz="2400" b="1" kern="0">
                <a:solidFill>
                  <a:srgbClr val="000000"/>
                </a:solidFill>
                <a:latin typeface="Calibri"/>
              </a:rPr>
              <a:t>missio / </a:t>
            </a:r>
            <a:r>
              <a:rPr kumimoji="0" lang="fi-FI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perustehtävä</a:t>
            </a:r>
          </a:p>
        </p:txBody>
      </p:sp>
      <p:sp>
        <p:nvSpPr>
          <p:cNvPr id="55" name="Suorakulmio 54">
            <a:extLst>
              <a:ext uri="{FF2B5EF4-FFF2-40B4-BE49-F238E27FC236}">
                <a16:creationId xmlns:a16="http://schemas.microsoft.com/office/drawing/2014/main" id="{5DB03778-92A9-4F50-8DD0-87EAD0B080A5}"/>
              </a:ext>
            </a:extLst>
          </p:cNvPr>
          <p:cNvSpPr/>
          <p:nvPr/>
        </p:nvSpPr>
        <p:spPr>
          <a:xfrm>
            <a:off x="7746124" y="2706892"/>
            <a:ext cx="16916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PAINOPISTE 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Strategiset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kern="0">
                <a:solidFill>
                  <a:srgbClr val="000000"/>
                </a:solidFill>
                <a:latin typeface="Trebuchet MS"/>
              </a:rPr>
              <a:t>t</a:t>
            </a:r>
            <a:r>
              <a:rPr kumimoji="0" lang="fi-FI" sz="1600" b="1" i="0" u="none" strike="noStrike" kern="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avoitteet</a:t>
            </a: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 indikaattorit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 kärki-toimenpiteet </a:t>
            </a:r>
          </a:p>
        </p:txBody>
      </p:sp>
      <p:sp>
        <p:nvSpPr>
          <p:cNvPr id="23" name="Suorakulmio 22"/>
          <p:cNvSpPr/>
          <p:nvPr/>
        </p:nvSpPr>
        <p:spPr>
          <a:xfrm>
            <a:off x="1817355" y="5516092"/>
            <a:ext cx="7881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Toimintaympäristön muutosten </a:t>
            </a:r>
            <a:r>
              <a:rPr lang="fi-FI" sz="1600" kern="0">
                <a:solidFill>
                  <a:srgbClr val="000000"/>
                </a:solidFill>
                <a:latin typeface="Arial"/>
              </a:rPr>
              <a:t>jatkuva </a:t>
            </a:r>
            <a:r>
              <a:rPr kumimoji="0" lang="fi-FI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ennakointi ja tilannekuva</a:t>
            </a:r>
          </a:p>
        </p:txBody>
      </p:sp>
      <p:pic>
        <p:nvPicPr>
          <p:cNvPr id="35" name="Kuva 34">
            <a:extLst>
              <a:ext uri="{FF2B5EF4-FFF2-40B4-BE49-F238E27FC236}">
                <a16:creationId xmlns:a16="http://schemas.microsoft.com/office/drawing/2014/main" id="{315E64CB-BD96-4A20-A6CB-E5392E38DCFB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1" y="5743489"/>
            <a:ext cx="1488938" cy="1232978"/>
          </a:xfrm>
          <a:prstGeom prst="rect">
            <a:avLst/>
          </a:prstGeom>
        </p:spPr>
      </p:pic>
      <p:sp>
        <p:nvSpPr>
          <p:cNvPr id="43" name="Suorakulmio 42">
            <a:extLst>
              <a:ext uri="{FF2B5EF4-FFF2-40B4-BE49-F238E27FC236}">
                <a16:creationId xmlns:a16="http://schemas.microsoft.com/office/drawing/2014/main" id="{A3E0A11E-FCA1-46A6-AFF0-8BF824A0252C}"/>
              </a:ext>
            </a:extLst>
          </p:cNvPr>
          <p:cNvSpPr/>
          <p:nvPr/>
        </p:nvSpPr>
        <p:spPr>
          <a:xfrm>
            <a:off x="6015123" y="2720623"/>
            <a:ext cx="16916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PAINOPISTE </a:t>
            </a:r>
            <a:r>
              <a:rPr lang="fi-FI" sz="1600" b="1" kern="0">
                <a:solidFill>
                  <a:srgbClr val="000000"/>
                </a:solidFill>
                <a:latin typeface="Trebuchet MS"/>
              </a:rPr>
              <a:t>3</a:t>
            </a: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Strategiset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kern="0">
                <a:solidFill>
                  <a:srgbClr val="000000"/>
                </a:solidFill>
                <a:latin typeface="Trebuchet MS"/>
              </a:rPr>
              <a:t>t</a:t>
            </a:r>
            <a:r>
              <a:rPr kumimoji="0" lang="fi-FI" sz="1600" b="1" i="0" u="none" strike="noStrike" kern="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avoitteet</a:t>
            </a: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 indikaattorit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 kärki-toimenpiteet </a:t>
            </a:r>
          </a:p>
        </p:txBody>
      </p:sp>
      <p:sp>
        <p:nvSpPr>
          <p:cNvPr id="59" name="Suorakulmio 58">
            <a:extLst>
              <a:ext uri="{FF2B5EF4-FFF2-40B4-BE49-F238E27FC236}">
                <a16:creationId xmlns:a16="http://schemas.microsoft.com/office/drawing/2014/main" id="{3B322DF2-F0C3-445B-97FD-D4C217A73F9B}"/>
              </a:ext>
            </a:extLst>
          </p:cNvPr>
          <p:cNvSpPr/>
          <p:nvPr/>
        </p:nvSpPr>
        <p:spPr>
          <a:xfrm>
            <a:off x="4291012" y="2720623"/>
            <a:ext cx="16916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PAINOPISTE </a:t>
            </a:r>
            <a:r>
              <a:rPr lang="fi-FI" sz="1600" b="1" kern="0">
                <a:solidFill>
                  <a:srgbClr val="000000"/>
                </a:solidFill>
                <a:latin typeface="Trebuchet MS"/>
              </a:rPr>
              <a:t>2</a:t>
            </a: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Strategiset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kern="0">
                <a:solidFill>
                  <a:srgbClr val="000000"/>
                </a:solidFill>
                <a:latin typeface="Trebuchet MS"/>
              </a:rPr>
              <a:t>t</a:t>
            </a:r>
            <a:r>
              <a:rPr kumimoji="0" lang="fi-FI" sz="1600" b="1" i="0" u="none" strike="noStrike" kern="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avoitteet</a:t>
            </a: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 indikaattorit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 kärki-toimenpiteet </a:t>
            </a:r>
          </a:p>
        </p:txBody>
      </p:sp>
      <p:sp>
        <p:nvSpPr>
          <p:cNvPr id="60" name="Suorakulmio 59">
            <a:extLst>
              <a:ext uri="{FF2B5EF4-FFF2-40B4-BE49-F238E27FC236}">
                <a16:creationId xmlns:a16="http://schemas.microsoft.com/office/drawing/2014/main" id="{A7470E93-E1A3-436E-BE7B-0619409509C7}"/>
              </a:ext>
            </a:extLst>
          </p:cNvPr>
          <p:cNvSpPr/>
          <p:nvPr/>
        </p:nvSpPr>
        <p:spPr>
          <a:xfrm>
            <a:off x="2523901" y="2738539"/>
            <a:ext cx="16916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PAINOPISTE </a:t>
            </a:r>
            <a:r>
              <a:rPr lang="fi-FI" sz="1600" b="1" kern="0" dirty="0">
                <a:solidFill>
                  <a:srgbClr val="000000"/>
                </a:solidFill>
                <a:latin typeface="Trebuchet MS"/>
              </a:rPr>
              <a:t>1</a:t>
            </a:r>
            <a:r>
              <a:rPr kumimoji="0" lang="fi-FI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Strategiset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kern="0" dirty="0">
                <a:solidFill>
                  <a:srgbClr val="000000"/>
                </a:solidFill>
                <a:latin typeface="Trebuchet MS"/>
              </a:rPr>
              <a:t>t</a:t>
            </a:r>
            <a:r>
              <a:rPr kumimoji="0" lang="fi-FI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avoitteet</a:t>
            </a:r>
            <a:r>
              <a:rPr kumimoji="0" lang="fi-FI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 indikaattorit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 kärki-toimenpiteet </a:t>
            </a:r>
          </a:p>
        </p:txBody>
      </p:sp>
    </p:spTree>
    <p:extLst>
      <p:ext uri="{BB962C8B-B14F-4D97-AF65-F5344CB8AC3E}">
        <p14:creationId xmlns:p14="http://schemas.microsoft.com/office/powerpoint/2010/main" val="3365803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uolisuunnikas 36">
            <a:extLst>
              <a:ext uri="{FF2B5EF4-FFF2-40B4-BE49-F238E27FC236}">
                <a16:creationId xmlns:a16="http://schemas.microsoft.com/office/drawing/2014/main" id="{4F932303-AEFB-4169-BB61-F3D5F753B966}"/>
              </a:ext>
            </a:extLst>
          </p:cNvPr>
          <p:cNvSpPr/>
          <p:nvPr/>
        </p:nvSpPr>
        <p:spPr>
          <a:xfrm>
            <a:off x="420914" y="1691889"/>
            <a:ext cx="11306629" cy="4251824"/>
          </a:xfrm>
          <a:prstGeom prst="trapezoid">
            <a:avLst>
              <a:gd name="adj" fmla="val 50716"/>
            </a:avLst>
          </a:prstGeom>
          <a:solidFill>
            <a:schemeClr val="bg2">
              <a:lumMod val="90000"/>
              <a:alpha val="61961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rgbClr val="F49915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F4C5996-9EA6-4359-9ACE-A049BEBBE7E4}"/>
              </a:ext>
            </a:extLst>
          </p:cNvPr>
          <p:cNvSpPr txBox="1"/>
          <p:nvPr/>
        </p:nvSpPr>
        <p:spPr>
          <a:xfrm>
            <a:off x="11159134" y="6067701"/>
            <a:ext cx="147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1,7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milj. asukasta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901C2264-BF6B-4524-BFEA-0D5DBA423018}"/>
              </a:ext>
            </a:extLst>
          </p:cNvPr>
          <p:cNvSpPr/>
          <p:nvPr/>
        </p:nvSpPr>
        <p:spPr>
          <a:xfrm>
            <a:off x="2618511" y="6070121"/>
            <a:ext cx="2741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Arial,Arial,Calibri Light"/>
                <a:cs typeface="+mn-cs"/>
              </a:rPr>
              <a:t>EU:n </a:t>
            </a: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Arial,Arial,Calibri Light"/>
                <a:cs typeface="+mn-cs"/>
              </a:rPr>
              <a:t>7. hyvinvoivin 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Arial,Arial,Calibri Light"/>
                <a:cs typeface="+mn-cs"/>
              </a:rPr>
              <a:t>alue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505BA63-ED68-43B5-801C-B74188BF747A}"/>
              </a:ext>
            </a:extLst>
          </p:cNvPr>
          <p:cNvSpPr/>
          <p:nvPr/>
        </p:nvSpPr>
        <p:spPr>
          <a:xfrm>
            <a:off x="5898137" y="6091700"/>
            <a:ext cx="47140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kilpailukykyisin </a:t>
            </a: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 eurooppalaisten verrokkien joukossa</a:t>
            </a: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239A0D0A-635E-46AB-95F4-1D2F8D0C9F0D}"/>
              </a:ext>
            </a:extLst>
          </p:cNvPr>
          <p:cNvSpPr/>
          <p:nvPr/>
        </p:nvSpPr>
        <p:spPr>
          <a:xfrm>
            <a:off x="2704281" y="165279"/>
            <a:ext cx="6616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Euroopan paras alue elää ja toimia.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1FBEB819-72B7-494D-81F9-F1711BDB70B2}"/>
              </a:ext>
            </a:extLst>
          </p:cNvPr>
          <p:cNvSpPr txBox="1"/>
          <p:nvPr/>
        </p:nvSpPr>
        <p:spPr>
          <a:xfrm>
            <a:off x="42148" y="6129856"/>
            <a:ext cx="2127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2018 LÄHTÖTILANNE</a:t>
            </a:r>
          </a:p>
        </p:txBody>
      </p: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BE72DD3A-B41C-48C7-966A-A61A6449046E}"/>
              </a:ext>
            </a:extLst>
          </p:cNvPr>
          <p:cNvCxnSpPr/>
          <p:nvPr/>
        </p:nvCxnSpPr>
        <p:spPr>
          <a:xfrm>
            <a:off x="0" y="5947822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uorakulmio 29">
            <a:extLst>
              <a:ext uri="{FF2B5EF4-FFF2-40B4-BE49-F238E27FC236}">
                <a16:creationId xmlns:a16="http://schemas.microsoft.com/office/drawing/2014/main" id="{0DBBAFFF-7AA2-4900-B9A9-BEF0525C15ED}"/>
              </a:ext>
            </a:extLst>
          </p:cNvPr>
          <p:cNvSpPr/>
          <p:nvPr/>
        </p:nvSpPr>
        <p:spPr>
          <a:xfrm>
            <a:off x="11007508" y="120259"/>
            <a:ext cx="1118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2,0</a:t>
            </a:r>
            <a:r>
              <a:rPr kumimoji="0" lang="fi-FI" sz="17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milj. asukasta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DD3E6775-CEE5-4269-B940-1FFD96D6C8AF}"/>
              </a:ext>
            </a:extLst>
          </p:cNvPr>
          <p:cNvSpPr txBox="1"/>
          <p:nvPr/>
        </p:nvSpPr>
        <p:spPr>
          <a:xfrm>
            <a:off x="56030" y="5162266"/>
            <a:ext cx="1438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2020 MISSIO</a:t>
            </a:r>
          </a:p>
        </p:txBody>
      </p:sp>
      <p:cxnSp>
        <p:nvCxnSpPr>
          <p:cNvPr id="44" name="Suora yhdysviiva 43">
            <a:extLst>
              <a:ext uri="{FF2B5EF4-FFF2-40B4-BE49-F238E27FC236}">
                <a16:creationId xmlns:a16="http://schemas.microsoft.com/office/drawing/2014/main" id="{B8DBC894-B897-41C8-864A-6118A01437C8}"/>
              </a:ext>
            </a:extLst>
          </p:cNvPr>
          <p:cNvCxnSpPr>
            <a:cxnSpLocks/>
          </p:cNvCxnSpPr>
          <p:nvPr/>
        </p:nvCxnSpPr>
        <p:spPr>
          <a:xfrm>
            <a:off x="5558099" y="2207285"/>
            <a:ext cx="357" cy="31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iruutu 60">
            <a:extLst>
              <a:ext uri="{FF2B5EF4-FFF2-40B4-BE49-F238E27FC236}">
                <a16:creationId xmlns:a16="http://schemas.microsoft.com/office/drawing/2014/main" id="{EF31D9FA-7CF7-425B-A2C9-C4AA9E9E0E25}"/>
              </a:ext>
            </a:extLst>
          </p:cNvPr>
          <p:cNvSpPr txBox="1"/>
          <p:nvPr/>
        </p:nvSpPr>
        <p:spPr>
          <a:xfrm>
            <a:off x="10329212" y="3018034"/>
            <a:ext cx="171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1" u="none" strike="noStrike" kern="1200" cap="none" spc="0" normalizeH="0" baseline="0" noProof="0">
                <a:ln>
                  <a:noFill/>
                </a:ln>
                <a:solidFill>
                  <a:srgbClr val="F4991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LUONNOS</a:t>
            </a:r>
            <a:endParaRPr kumimoji="0" lang="fi-FI" sz="2400" b="1" i="1" u="none" strike="noStrike" kern="1200" cap="none" spc="0" normalizeH="0" baseline="0" noProof="0">
              <a:ln>
                <a:noFill/>
              </a:ln>
              <a:solidFill>
                <a:srgbClr val="F4991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21913935-C2EA-4E5B-9D5D-578B48F680F2}"/>
              </a:ext>
            </a:extLst>
          </p:cNvPr>
          <p:cNvSpPr txBox="1"/>
          <p:nvPr/>
        </p:nvSpPr>
        <p:spPr>
          <a:xfrm>
            <a:off x="227047" y="221582"/>
            <a:ext cx="1224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2030 VISIO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3E5D1526-1F6E-4795-9460-4F149DB8B5AD}"/>
              </a:ext>
            </a:extLst>
          </p:cNvPr>
          <p:cNvSpPr/>
          <p:nvPr/>
        </p:nvSpPr>
        <p:spPr>
          <a:xfrm>
            <a:off x="5876091" y="2899898"/>
            <a:ext cx="2553363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3.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Rohkeasti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uudistuvat palvelut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0AF0B18E-E70C-41CB-8FF2-5A7AA6DE505A}"/>
              </a:ext>
            </a:extLst>
          </p:cNvPr>
          <p:cNvSpPr/>
          <p:nvPr/>
        </p:nvSpPr>
        <p:spPr>
          <a:xfrm>
            <a:off x="3766692" y="2817980"/>
            <a:ext cx="224584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2.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Kestävästi kasvava ja yhtenäinen metropolimaakunta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A318C4C9-D1F7-4B51-81BA-051D783CB013}"/>
              </a:ext>
            </a:extLst>
          </p:cNvPr>
          <p:cNvSpPr/>
          <p:nvPr/>
        </p:nvSpPr>
        <p:spPr>
          <a:xfrm>
            <a:off x="8221390" y="2715555"/>
            <a:ext cx="2002971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4.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Edistyksellinen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johtaminen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ja kestävän talouden ura</a:t>
            </a:r>
          </a:p>
        </p:txBody>
      </p:sp>
      <p:cxnSp>
        <p:nvCxnSpPr>
          <p:cNvPr id="46" name="Suora yhdysviiva 45">
            <a:extLst>
              <a:ext uri="{FF2B5EF4-FFF2-40B4-BE49-F238E27FC236}">
                <a16:creationId xmlns:a16="http://schemas.microsoft.com/office/drawing/2014/main" id="{8CF31C47-B928-4405-BCE7-C149454A9660}"/>
              </a:ext>
            </a:extLst>
          </p:cNvPr>
          <p:cNvCxnSpPr>
            <a:cxnSpLocks/>
            <a:stCxn id="37" idx="2"/>
          </p:cNvCxnSpPr>
          <p:nvPr/>
        </p:nvCxnSpPr>
        <p:spPr>
          <a:xfrm flipV="1">
            <a:off x="6074229" y="903823"/>
            <a:ext cx="18116" cy="5039890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65" name="Kuva 64" descr="Hammasrattaat">
            <a:extLst>
              <a:ext uri="{FF2B5EF4-FFF2-40B4-BE49-F238E27FC236}">
                <a16:creationId xmlns:a16="http://schemas.microsoft.com/office/drawing/2014/main" id="{FB292816-BA42-48B0-9ECB-413892B418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2660" y="1796996"/>
            <a:ext cx="648468" cy="648468"/>
          </a:xfrm>
          <a:prstGeom prst="rect">
            <a:avLst/>
          </a:prstGeom>
        </p:spPr>
      </p:pic>
      <p:pic>
        <p:nvPicPr>
          <p:cNvPr id="70" name="Kuva 69" descr="Joukkue">
            <a:extLst>
              <a:ext uri="{FF2B5EF4-FFF2-40B4-BE49-F238E27FC236}">
                <a16:creationId xmlns:a16="http://schemas.microsoft.com/office/drawing/2014/main" id="{93653EF5-0861-49E5-8F18-359DF46705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474" y="1745041"/>
            <a:ext cx="731520" cy="731520"/>
          </a:xfrm>
          <a:prstGeom prst="rect">
            <a:avLst/>
          </a:prstGeom>
        </p:spPr>
      </p:pic>
      <p:pic>
        <p:nvPicPr>
          <p:cNvPr id="72" name="Kuva 71" descr="Kaupunki">
            <a:extLst>
              <a:ext uri="{FF2B5EF4-FFF2-40B4-BE49-F238E27FC236}">
                <a16:creationId xmlns:a16="http://schemas.microsoft.com/office/drawing/2014/main" id="{69C25C7E-629D-4D4C-A6BE-308A4092F8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86227" y="1679039"/>
            <a:ext cx="863525" cy="863525"/>
          </a:xfrm>
          <a:prstGeom prst="rect">
            <a:avLst/>
          </a:prstGeom>
        </p:spPr>
      </p:pic>
      <p:pic>
        <p:nvPicPr>
          <p:cNvPr id="73" name="Kuva 72" descr="Pää ja hammaspyörät">
            <a:extLst>
              <a:ext uri="{FF2B5EF4-FFF2-40B4-BE49-F238E27FC236}">
                <a16:creationId xmlns:a16="http://schemas.microsoft.com/office/drawing/2014/main" id="{67628162-AC52-4ADF-BDDD-F1974A60CD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06359" y="1867453"/>
            <a:ext cx="563676" cy="563676"/>
          </a:xfrm>
          <a:prstGeom prst="rect">
            <a:avLst/>
          </a:prstGeom>
        </p:spPr>
      </p:pic>
      <p:pic>
        <p:nvPicPr>
          <p:cNvPr id="74" name="Kuva 73" descr="Palapeli">
            <a:extLst>
              <a:ext uri="{FF2B5EF4-FFF2-40B4-BE49-F238E27FC236}">
                <a16:creationId xmlns:a16="http://schemas.microsoft.com/office/drawing/2014/main" id="{49CD5C6B-FCC1-493F-981A-DE84880699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14660" y="1887100"/>
            <a:ext cx="644996" cy="644996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276B2FAB-2A0F-4D97-9A02-F1CFABAF5A61}"/>
              </a:ext>
            </a:extLst>
          </p:cNvPr>
          <p:cNvSpPr txBox="1"/>
          <p:nvPr/>
        </p:nvSpPr>
        <p:spPr>
          <a:xfrm>
            <a:off x="5302138" y="2522015"/>
            <a:ext cx="1557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Painopisteet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7D2001EC-31F0-42B9-BEDC-665668FC2EF2}"/>
              </a:ext>
            </a:extLst>
          </p:cNvPr>
          <p:cNvSpPr/>
          <p:nvPr/>
        </p:nvSpPr>
        <p:spPr>
          <a:xfrm>
            <a:off x="1523622" y="2842664"/>
            <a:ext cx="237560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1.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Ihmisten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hyvinvointi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keskiössä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74EF37DE-8783-4B35-9223-8456061A1CA0}"/>
              </a:ext>
            </a:extLst>
          </p:cNvPr>
          <p:cNvSpPr/>
          <p:nvPr/>
        </p:nvSpPr>
        <p:spPr>
          <a:xfrm>
            <a:off x="-19793" y="699316"/>
            <a:ext cx="12215364" cy="979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7BA74412-C760-4794-85ED-5A115FD64B03}"/>
              </a:ext>
            </a:extLst>
          </p:cNvPr>
          <p:cNvSpPr/>
          <p:nvPr/>
        </p:nvSpPr>
        <p:spPr>
          <a:xfrm>
            <a:off x="3263406" y="729008"/>
            <a:ext cx="21417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rial,Arial,Calibri Light"/>
                <a:cs typeface="+mn-cs"/>
              </a:rPr>
              <a:t>EU:n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rial,Arial,Calibri Light"/>
                <a:cs typeface="+mn-cs"/>
              </a:rPr>
              <a:t> </a:t>
            </a: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rial,Arial,Calibri Light"/>
                <a:cs typeface="+mn-cs"/>
              </a:rPr>
              <a:t>hyvinvoivin</a:t>
            </a:r>
            <a:r>
              <a:rPr kumimoji="0" lang="fi-FI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rial,Arial,Calibri Light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rial,Arial,Calibri Light"/>
                <a:cs typeface="+mn-cs"/>
              </a:rPr>
              <a:t>alue</a:t>
            </a: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E97813B4-4239-4196-9B24-68CA81804B37}"/>
              </a:ext>
            </a:extLst>
          </p:cNvPr>
          <p:cNvSpPr/>
          <p:nvPr/>
        </p:nvSpPr>
        <p:spPr>
          <a:xfrm>
            <a:off x="5302138" y="783758"/>
            <a:ext cx="20928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Kilpailukykyisin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 eurooppalaisten verrokkien joukossa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" name="Suorakulmio 41">
            <a:extLst>
              <a:ext uri="{FF2B5EF4-FFF2-40B4-BE49-F238E27FC236}">
                <a16:creationId xmlns:a16="http://schemas.microsoft.com/office/drawing/2014/main" id="{D6127C11-5C94-40B8-B902-610E95D036AA}"/>
              </a:ext>
            </a:extLst>
          </p:cNvPr>
          <p:cNvSpPr/>
          <p:nvPr/>
        </p:nvSpPr>
        <p:spPr>
          <a:xfrm>
            <a:off x="7377805" y="795336"/>
            <a:ext cx="30782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Edelläkävijä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hyvinvointi- ja terveys-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teknologian saralla</a:t>
            </a:r>
          </a:p>
        </p:txBody>
      </p:sp>
      <p:sp>
        <p:nvSpPr>
          <p:cNvPr id="51" name="Tekstiruutu 50">
            <a:extLst>
              <a:ext uri="{FF2B5EF4-FFF2-40B4-BE49-F238E27FC236}">
                <a16:creationId xmlns:a16="http://schemas.microsoft.com/office/drawing/2014/main" id="{C518A01D-CEBC-47F5-94FF-0755DCDC52D9}"/>
              </a:ext>
            </a:extLst>
          </p:cNvPr>
          <p:cNvSpPr txBox="1"/>
          <p:nvPr/>
        </p:nvSpPr>
        <p:spPr>
          <a:xfrm>
            <a:off x="227046" y="850504"/>
            <a:ext cx="2198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2020-2030 KÄRKITAVOITTEET </a:t>
            </a:r>
          </a:p>
        </p:txBody>
      </p:sp>
      <p:pic>
        <p:nvPicPr>
          <p:cNvPr id="55" name="Kuva 54">
            <a:extLst>
              <a:ext uri="{FF2B5EF4-FFF2-40B4-BE49-F238E27FC236}">
                <a16:creationId xmlns:a16="http://schemas.microsoft.com/office/drawing/2014/main" id="{0A4515CA-F7A8-4EE7-AC94-C446168DF87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808" y="1403716"/>
            <a:ext cx="1488938" cy="1232978"/>
          </a:xfrm>
          <a:prstGeom prst="rect">
            <a:avLst/>
          </a:prstGeom>
        </p:spPr>
      </p:pic>
      <p:cxnSp>
        <p:nvCxnSpPr>
          <p:cNvPr id="38" name="Suora yhdysviiva 37">
            <a:extLst>
              <a:ext uri="{FF2B5EF4-FFF2-40B4-BE49-F238E27FC236}">
                <a16:creationId xmlns:a16="http://schemas.microsoft.com/office/drawing/2014/main" id="{09328D03-9C00-42D8-A521-A396BFF7F305}"/>
              </a:ext>
            </a:extLst>
          </p:cNvPr>
          <p:cNvCxnSpPr>
            <a:cxnSpLocks/>
          </p:cNvCxnSpPr>
          <p:nvPr/>
        </p:nvCxnSpPr>
        <p:spPr>
          <a:xfrm flipV="1">
            <a:off x="2968055" y="1683557"/>
            <a:ext cx="1389425" cy="4264266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9" name="Suora yhdysviiva 48">
            <a:extLst>
              <a:ext uri="{FF2B5EF4-FFF2-40B4-BE49-F238E27FC236}">
                <a16:creationId xmlns:a16="http://schemas.microsoft.com/office/drawing/2014/main" id="{B7FC99AF-23D2-4B6F-BFFA-E482694E33EC}"/>
              </a:ext>
            </a:extLst>
          </p:cNvPr>
          <p:cNvCxnSpPr>
            <a:cxnSpLocks/>
          </p:cNvCxnSpPr>
          <p:nvPr/>
        </p:nvCxnSpPr>
        <p:spPr>
          <a:xfrm flipH="1" flipV="1">
            <a:off x="7844102" y="1678954"/>
            <a:ext cx="898268" cy="4289895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71" name="Kuva 70" descr="Kolikkoja">
            <a:extLst>
              <a:ext uri="{FF2B5EF4-FFF2-40B4-BE49-F238E27FC236}">
                <a16:creationId xmlns:a16="http://schemas.microsoft.com/office/drawing/2014/main" id="{3F6E0871-8304-4772-BAC2-8716EDFF4C9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626077" y="1878309"/>
            <a:ext cx="587735" cy="587735"/>
          </a:xfrm>
          <a:prstGeom prst="rect">
            <a:avLst/>
          </a:prstGeom>
        </p:spPr>
      </p:pic>
      <p:sp>
        <p:nvSpPr>
          <p:cNvPr id="62" name="Suorakulmio: Pyöristetyt kulmat 61">
            <a:extLst>
              <a:ext uri="{FF2B5EF4-FFF2-40B4-BE49-F238E27FC236}">
                <a16:creationId xmlns:a16="http://schemas.microsoft.com/office/drawing/2014/main" id="{58E40053-5756-46B8-AE96-09235C8E5DF9}"/>
              </a:ext>
            </a:extLst>
          </p:cNvPr>
          <p:cNvSpPr/>
          <p:nvPr/>
        </p:nvSpPr>
        <p:spPr>
          <a:xfrm>
            <a:off x="2977104" y="4137877"/>
            <a:ext cx="5897592" cy="475379"/>
          </a:xfrm>
          <a:prstGeom prst="roundRect">
            <a:avLst/>
          </a:prstGeom>
          <a:solidFill>
            <a:schemeClr val="bg1"/>
          </a:solidFill>
          <a:ln w="2222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2C712E21-6CC8-4BA9-814F-3BC7816A9B04}"/>
              </a:ext>
            </a:extLst>
          </p:cNvPr>
          <p:cNvSpPr/>
          <p:nvPr/>
        </p:nvSpPr>
        <p:spPr>
          <a:xfrm>
            <a:off x="3538982" y="4169835"/>
            <a:ext cx="5440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Turvallinen siirtymä – rohkea uudistuminen</a:t>
            </a:r>
          </a:p>
        </p:txBody>
      </p:sp>
      <p:sp>
        <p:nvSpPr>
          <p:cNvPr id="54" name="Suorakulmio: Pyöristetyt kulmat 53">
            <a:extLst>
              <a:ext uri="{FF2B5EF4-FFF2-40B4-BE49-F238E27FC236}">
                <a16:creationId xmlns:a16="http://schemas.microsoft.com/office/drawing/2014/main" id="{9613B5DD-9190-4E9C-9E84-5F31602E0B17}"/>
              </a:ext>
            </a:extLst>
          </p:cNvPr>
          <p:cNvSpPr/>
          <p:nvPr/>
        </p:nvSpPr>
        <p:spPr>
          <a:xfrm>
            <a:off x="1978697" y="4908065"/>
            <a:ext cx="7890688" cy="916809"/>
          </a:xfrm>
          <a:prstGeom prst="roundRect">
            <a:avLst/>
          </a:prstGeom>
          <a:solidFill>
            <a:schemeClr val="accent3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0F61CF8-C2C5-364F-A344-6E57EB53B5E2}"/>
              </a:ext>
            </a:extLst>
          </p:cNvPr>
          <p:cNvSpPr/>
          <p:nvPr/>
        </p:nvSpPr>
        <p:spPr>
          <a:xfrm>
            <a:off x="1450740" y="5008377"/>
            <a:ext cx="93392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Hyvinvointia ja terveyttä, elinvoimaa ja turvallisuutta. 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Yhdessä asukkaiden, kuntien ja kumppanien kanssa.</a:t>
            </a:r>
          </a:p>
        </p:txBody>
      </p:sp>
      <p:pic>
        <p:nvPicPr>
          <p:cNvPr id="64" name="Kuva 63" descr="Henkilö kävelykepin kanssa">
            <a:extLst>
              <a:ext uri="{FF2B5EF4-FFF2-40B4-BE49-F238E27FC236}">
                <a16:creationId xmlns:a16="http://schemas.microsoft.com/office/drawing/2014/main" id="{FE7B0EBC-A672-4D30-981B-D2D3F133502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49377" y="1776417"/>
            <a:ext cx="689627" cy="68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0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3CDED-E301-4931-A3D3-7DA1977A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08DAA9-FF77-4CAF-99E8-80B6835A5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600" dirty="0">
                <a:latin typeface="+mj-lt"/>
              </a:rPr>
              <a:t>Työpajan tavoitteena on että, </a:t>
            </a:r>
          </a:p>
          <a:p>
            <a:pPr marL="0" indent="0">
              <a:buNone/>
            </a:pPr>
            <a:endParaRPr lang="fi-FI" sz="2600" dirty="0">
              <a:latin typeface="+mj-lt"/>
            </a:endParaRPr>
          </a:p>
          <a:p>
            <a:pPr marL="971550" lvl="1" indent="-514350">
              <a:buAutoNum type="alphaLcParenR"/>
            </a:pPr>
            <a:r>
              <a:rPr lang="fi-FI" dirty="0">
                <a:latin typeface="+mj-lt"/>
              </a:rPr>
              <a:t>saamme teiltä näkemyksenne </a:t>
            </a:r>
            <a:r>
              <a:rPr lang="fi-FI" dirty="0" err="1">
                <a:latin typeface="+mj-lt"/>
              </a:rPr>
              <a:t>sote</a:t>
            </a:r>
            <a:r>
              <a:rPr lang="fi-FI" dirty="0">
                <a:latin typeface="+mj-lt"/>
              </a:rPr>
              <a:t>-palvelustrategian valmisteluun</a:t>
            </a:r>
          </a:p>
          <a:p>
            <a:pPr marL="971550" lvl="1" indent="-514350">
              <a:buAutoNum type="alphaLcParenR"/>
            </a:pPr>
            <a:r>
              <a:rPr lang="fi-FI" dirty="0">
                <a:latin typeface="+mj-lt"/>
              </a:rPr>
              <a:t>luomme yhteistyössä “rakennuspalikoita” maakunnan </a:t>
            </a:r>
            <a:r>
              <a:rPr lang="fi-FI" dirty="0" err="1">
                <a:latin typeface="+mj-lt"/>
              </a:rPr>
              <a:t>sote</a:t>
            </a:r>
            <a:r>
              <a:rPr lang="fi-FI" dirty="0">
                <a:latin typeface="+mj-lt"/>
              </a:rPr>
              <a:t>- palvelustrategian rakentamista varten</a:t>
            </a:r>
          </a:p>
          <a:p>
            <a:pPr marL="0" indent="0">
              <a:buNone/>
            </a:pPr>
            <a:endParaRPr lang="fi-FI" sz="2600" b="1" dirty="0">
              <a:latin typeface="+mj-lt"/>
            </a:endParaRPr>
          </a:p>
          <a:p>
            <a:pPr marL="0" indent="0">
              <a:buNone/>
            </a:pP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568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42536" y="698740"/>
            <a:ext cx="857035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b="1" dirty="0">
                <a:solidFill>
                  <a:srgbClr val="B31681"/>
                </a:solidFill>
              </a:rPr>
              <a:t>Pajojen teemat:</a:t>
            </a:r>
          </a:p>
          <a:p>
            <a:endParaRPr lang="fi-FI" sz="4400" b="1" dirty="0">
              <a:solidFill>
                <a:srgbClr val="B31681"/>
              </a:solidFill>
            </a:endParaRPr>
          </a:p>
          <a:p>
            <a:endParaRPr lang="fi-FI" sz="2400" dirty="0"/>
          </a:p>
          <a:p>
            <a:r>
              <a:rPr lang="fi-FI" sz="2400" dirty="0"/>
              <a:t>Ryhmä 1: Ehjä palvelukokonaisuus/vihreä</a:t>
            </a:r>
          </a:p>
          <a:p>
            <a:endParaRPr lang="fi-FI" sz="2400" dirty="0"/>
          </a:p>
          <a:p>
            <a:r>
              <a:rPr lang="fi-FI" sz="2400" dirty="0"/>
              <a:t>Ryhmä 2: Palvelujen saatavuus ja saavutettavuus/Pinkki</a:t>
            </a:r>
          </a:p>
          <a:p>
            <a:endParaRPr lang="fi-FI" sz="2400" dirty="0"/>
          </a:p>
          <a:p>
            <a:r>
              <a:rPr lang="fi-FI" sz="2400" dirty="0"/>
              <a:t>Ryhmä 3: Terveys- ja hyvinvointierojen kaventuminen/Sininen</a:t>
            </a:r>
          </a:p>
          <a:p>
            <a:endParaRPr lang="fi-FI" sz="2400" dirty="0"/>
          </a:p>
          <a:p>
            <a:r>
              <a:rPr lang="fi-FI" sz="2400" dirty="0"/>
              <a:t>Ryhmä 4: Valinnanvapaus/Keltainen</a:t>
            </a:r>
          </a:p>
        </p:txBody>
      </p:sp>
    </p:spTree>
    <p:extLst>
      <p:ext uri="{BB962C8B-B14F-4D97-AF65-F5344CB8AC3E}">
        <p14:creationId xmlns:p14="http://schemas.microsoft.com/office/powerpoint/2010/main" val="3769408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2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199" y="804381"/>
            <a:ext cx="9601863" cy="691763"/>
          </a:xfrm>
        </p:spPr>
        <p:txBody>
          <a:bodyPr>
            <a:normAutofit fontScale="90000"/>
          </a:bodyPr>
          <a:lstStyle/>
          <a:p>
            <a:r>
              <a:rPr lang="fi-FI" dirty="0"/>
              <a:t>Sosiaali- ja terveysalan järjestöt</a:t>
            </a:r>
            <a:br>
              <a:rPr lang="fi-FI" dirty="0"/>
            </a:b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9730505"/>
              </p:ext>
            </p:extLst>
          </p:nvPr>
        </p:nvGraphicFramePr>
        <p:xfrm>
          <a:off x="838199" y="1303108"/>
          <a:ext cx="9602755" cy="4586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1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418"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Aika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600" dirty="0">
                          <a:latin typeface="+mj-lt"/>
                        </a:rPr>
                        <a:t>Ohjelma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500"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12.00-12.30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Tervetulosanat ja orientaatio päivään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i-FI" sz="1600" dirty="0">
                          <a:latin typeface="+mj-lt"/>
                        </a:rPr>
                        <a:t>Palvelustrategia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fi-FI" sz="1600" dirty="0">
                          <a:latin typeface="+mj-lt"/>
                        </a:rPr>
                        <a:t>Työpajatyöskentelyn tavoitteet ja tehtävät</a:t>
                      </a:r>
                    </a:p>
                    <a:p>
                      <a:pPr lvl="0"/>
                      <a:r>
                        <a:rPr lang="fi-FI" sz="1600" i="1" dirty="0">
                          <a:latin typeface="+mj-lt"/>
                        </a:rPr>
                        <a:t>Hankejohtajat Pirjo Marjamäki ja Leena Turpeinen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242"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12.30-12.45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Siirtyminen työpajoihin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242"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12.45-13.45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Työpajatyöskentelyä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242"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13.45-14.15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Kahvitauko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800"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14.15-15.45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Työpajatyöskentely</a:t>
                      </a:r>
                      <a:r>
                        <a:rPr lang="fi-FI" sz="1600" baseline="0" dirty="0">
                          <a:latin typeface="+mj-lt"/>
                        </a:rPr>
                        <a:t> jatkuu</a:t>
                      </a:r>
                      <a:endParaRPr lang="fi-FI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242"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15.45-16.00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latin typeface="+mj-lt"/>
                        </a:rPr>
                        <a:t>Yhteenveto työpajatyöskentelystä ja</a:t>
                      </a:r>
                      <a:r>
                        <a:rPr lang="fi-FI" sz="1600" baseline="0" dirty="0">
                          <a:latin typeface="+mj-lt"/>
                        </a:rPr>
                        <a:t> päivän päättäminen</a:t>
                      </a:r>
                      <a:endParaRPr lang="fi-FI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28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547290"/>
            <a:ext cx="9593911" cy="101422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b="0" dirty="0"/>
            </a:b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14 §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Palvelustrategia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”</a:t>
            </a:r>
            <a:r>
              <a:rPr lang="fi-FI" sz="2400" dirty="0">
                <a:latin typeface="+mj-lt"/>
                <a:cs typeface="Calibri" panose="020F0502020204030204" pitchFamily="34" charset="0"/>
              </a:rPr>
              <a:t>Maakunnan on laadittava taloutensa ja toimintansa suunnittelua ja johtamista varten </a:t>
            </a:r>
            <a:r>
              <a:rPr lang="fi-FI" sz="2400" b="1" dirty="0">
                <a:latin typeface="+mj-lt"/>
                <a:cs typeface="Calibri" panose="020F0502020204030204" pitchFamily="34" charset="0"/>
              </a:rPr>
              <a:t>sosiaali- ja terveydenhuollon palvelustrategia osana maakuntastrategiaa</a:t>
            </a:r>
            <a:r>
              <a:rPr lang="fi-FI" sz="2400" dirty="0">
                <a:latin typeface="+mj-lt"/>
                <a:cs typeface="Calibri" panose="020F0502020204030204" pitchFamily="34" charset="0"/>
              </a:rPr>
              <a:t>. Palvelustrategiassa maakunta päättää sen järjestämisvastuulle kuuluvan </a:t>
            </a:r>
            <a:r>
              <a:rPr lang="fi-FI" sz="2400" dirty="0" err="1">
                <a:latin typeface="+mj-lt"/>
                <a:cs typeface="Calibri" panose="020F0502020204030204" pitchFamily="34" charset="0"/>
              </a:rPr>
              <a:t>sosiaali</a:t>
            </a:r>
            <a:r>
              <a:rPr lang="fi-FI" sz="2400" dirty="0">
                <a:latin typeface="+mj-lt"/>
                <a:cs typeface="Calibri" panose="020F0502020204030204" pitchFamily="34" charset="0"/>
              </a:rPr>
              <a:t>- ja terveydenhuollon pitkän aikavälin tavoitteet. Maakunta päättää palvelustrategiassa myös yksityisiltä </a:t>
            </a:r>
            <a:r>
              <a:rPr lang="fi-FI" sz="2400" dirty="0" err="1">
                <a:latin typeface="+mj-lt"/>
                <a:cs typeface="Calibri" panose="020F0502020204030204" pitchFamily="34" charset="0"/>
              </a:rPr>
              <a:t>sosiaali</a:t>
            </a:r>
            <a:r>
              <a:rPr lang="fi-FI" sz="2400" dirty="0">
                <a:latin typeface="+mj-lt"/>
                <a:cs typeface="Calibri" panose="020F0502020204030204" pitchFamily="34" charset="0"/>
              </a:rPr>
              <a:t>- ja terveydenhuollon palvelun tuottajilta hankittavien palvelujen vähimmäismäärää koskevat tavoitteet. Lisäksi palvelustrategiassa on määriteltävä, mikä osa hankinnoista kilpailutetaan palvelujen innovatiivisuutta ja kustannusvaikuttavuutta parantavien uusien ratkaisujen kehittämiseksi.”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21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D5A74A-F24B-4527-B74E-FEEB56064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530"/>
            <a:ext cx="9593911" cy="720324"/>
          </a:xfrm>
        </p:spPr>
        <p:txBody>
          <a:bodyPr>
            <a:normAutofit/>
          </a:bodyPr>
          <a:lstStyle/>
          <a:p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Palvelustrategiassa maakunta mm.: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C4C85E-39B4-4337-B1C0-39D91A043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9853"/>
            <a:ext cx="10515600" cy="586617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päättää järjestämisvastuulleen kuuluvan sosiaali- ja terveydenhuollon pitkän aikavälin tavoitteet  ottaen huomioon myös sosiaali- ja terveydenhuollon valtakunnalliset tavoitteet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päättää linjaukset valinnanvapauslainsäädännön käyttöönoton aikataulutuksesta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päättää linjaukset suoran valinnan palveluvalikoimasta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asettaa </a:t>
            </a:r>
            <a:r>
              <a:rPr lang="fi-FI" sz="2200" dirty="0" err="1">
                <a:latin typeface="+mj-lt"/>
                <a:cs typeface="Calibri" panose="020F0502020204030204" pitchFamily="34" charset="0"/>
              </a:rPr>
              <a:t>monituottajuutta</a:t>
            </a:r>
            <a:r>
              <a:rPr lang="fi-FI" sz="2200" dirty="0">
                <a:latin typeface="+mj-lt"/>
                <a:cs typeface="Calibri" panose="020F0502020204030204" pitchFamily="34" charset="0"/>
              </a:rPr>
              <a:t> koskevat maakunnalliset  tavoitteet ja linjaukset  huomioiden kansalliset tavoitteet, esimerkiksi mikä osa hankinnoista kilpailutetaan </a:t>
            </a:r>
            <a:r>
              <a:rPr lang="fi-FI" sz="2200" dirty="0" err="1">
                <a:latin typeface="+mj-lt"/>
                <a:cs typeface="Calibri" panose="020F0502020204030204" pitchFamily="34" charset="0"/>
              </a:rPr>
              <a:t>innovatiisesti</a:t>
            </a:r>
            <a:r>
              <a:rPr lang="fi-FI" sz="2200" dirty="0">
                <a:latin typeface="+mj-lt"/>
                <a:cs typeface="Calibri" panose="020F0502020204030204" pitchFamily="34" charset="0"/>
              </a:rPr>
              <a:t> sekä missä laajuudessa ja palveluissa asiakasseteli ja henkilökohtainen budjetti toteutetaan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linjaa oman palvelutoiminnan laajuuden ja roolin palveluiden tuottamisessa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asettaa palveluiden integraatiota koskevat tavoitteet keskeisille palvelukokonaisuuksille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asettaa palvelurakennetta ja laatua  koskevat keskeiset tavoitteet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linjaa fyysistä ja digitaalista palveluverkkoa koskevat keskeiset perusperiaatteet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linjaa asiakasosallisuuden periaatteet palveluiden kehittämisessä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200" dirty="0">
                <a:latin typeface="+mj-lt"/>
                <a:cs typeface="Calibri" panose="020F0502020204030204" pitchFamily="34" charset="0"/>
              </a:rPr>
              <a:t>linjaa hyvinvoinnin ja terveyden edistämisen keskeiset kehittämislinjat sote-palveluiden osalta.</a:t>
            </a:r>
          </a:p>
          <a:p>
            <a:pPr marL="0" indent="0">
              <a:buNone/>
            </a:pPr>
            <a:r>
              <a:rPr lang="fi-FI" sz="2200" dirty="0">
                <a:latin typeface="Calibri" panose="020F0502020204030204" pitchFamily="34" charset="0"/>
                <a:cs typeface="Calibri" panose="020F0502020204030204" pitchFamily="34" charset="0"/>
              </a:rPr>
              <a:t>Lähde: </a:t>
            </a:r>
            <a:r>
              <a:rPr lang="fi-FI" sz="2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alueuudistus.fi</a:t>
            </a:r>
            <a:b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622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1C2C88-BCCF-463B-8A73-22863B1D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Palvelustrategia asiakirjana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BF4CB2-21E7-468A-8260-6D3613E6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47420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+mj-lt"/>
              </a:rPr>
              <a:t>Kuvaus hyvinvoinnin tilasta, palveluista ja palveluverkosta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+mj-lt"/>
              </a:rPr>
              <a:t>VISIO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+mj-lt"/>
              </a:rPr>
              <a:t>Palvelulupaus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latin typeface="+mj-lt"/>
              </a:rPr>
              <a:t>Strategiset tavoitteet ja niitä kuvaavat indikaattorit</a:t>
            </a:r>
          </a:p>
          <a:p>
            <a:pPr marL="0" indent="0">
              <a:buNone/>
            </a:pPr>
            <a:endParaRPr lang="fi-FI" sz="2400" dirty="0">
              <a:latin typeface="+mj-lt"/>
            </a:endParaRPr>
          </a:p>
          <a:p>
            <a:pPr marL="0" indent="0">
              <a:buNone/>
            </a:pPr>
            <a:r>
              <a:rPr lang="fi-FI" sz="2400" b="1" dirty="0">
                <a:latin typeface="+mj-lt"/>
              </a:rPr>
              <a:t>Liitteenä</a:t>
            </a:r>
          </a:p>
          <a:p>
            <a:pPr marL="0" indent="0">
              <a:buNone/>
            </a:pPr>
            <a:r>
              <a:rPr lang="fi-FI" sz="2400" dirty="0">
                <a:latin typeface="+mj-lt"/>
              </a:rPr>
              <a:t>Osallisuusohjelma (sisältää järjestöyhteistyön)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0986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4378"/>
            <a:ext cx="9593911" cy="720324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Palvelustrategian tietopohja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053302"/>
            <a:ext cx="9238928" cy="53801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000" b="1" dirty="0">
                <a:latin typeface="+mj-lt"/>
                <a:cs typeface="Calibri" panose="020F0502020204030204" pitchFamily="34" charset="0"/>
              </a:rPr>
              <a:t>Uudenmaan omassa valmistelussa syntyneet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valmisteluryhmien  asiakasryhmäkohtaiset raportit: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palveluverkko, porrastus (lähi, alue ja keskitettävät), palvelutarve ja sen mukainen segmentointi (1. satunnaisesti palveluja tarvitsevat 2.paljon palveluja tarvitsevat, 3.riskiryhmien etsiminen ja tunnistaminen).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kuntien omat  hyvinvointikertomukset ja alueellinen hv-kertomus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henkilöstöä ja taloutta koskevat kuvaukset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asukkaiden ja asiakkaiden osallistamisesta syntynyt tieto</a:t>
            </a:r>
          </a:p>
          <a:p>
            <a:pPr marL="0" indent="0">
              <a:buNone/>
            </a:pPr>
            <a:r>
              <a:rPr lang="fi-FI" sz="2000" b="1" dirty="0" err="1">
                <a:latin typeface="+mj-lt"/>
                <a:cs typeface="Calibri" panose="020F0502020204030204" pitchFamily="34" charset="0"/>
              </a:rPr>
              <a:t>THL:ltä</a:t>
            </a:r>
            <a:r>
              <a:rPr lang="fi-FI" sz="2000" b="1" dirty="0">
                <a:latin typeface="+mj-lt"/>
                <a:cs typeface="Calibri" panose="020F0502020204030204" pitchFamily="34" charset="0"/>
              </a:rPr>
              <a:t> saatavat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Tiedosta arviointiin (Kuva-indikaattorit)</a:t>
            </a:r>
          </a:p>
          <a:p>
            <a:pPr marL="0" indent="0">
              <a:buNone/>
            </a:pPr>
            <a:r>
              <a:rPr lang="fi-FI" sz="2000" b="1" dirty="0">
                <a:latin typeface="+mj-lt"/>
                <a:cs typeface="Calibri" panose="020F0502020204030204" pitchFamily="34" charset="0"/>
              </a:rPr>
              <a:t>Muualta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Aluekehitysindikaattorit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+mj-lt"/>
                <a:cs typeface="Calibri" panose="020F0502020204030204" pitchFamily="34" charset="0"/>
              </a:rPr>
              <a:t>Kuntien terveys- ja hyvinvointi-indikaattorit</a:t>
            </a:r>
          </a:p>
        </p:txBody>
      </p:sp>
    </p:spTree>
    <p:extLst>
      <p:ext uri="{BB962C8B-B14F-4D97-AF65-F5344CB8AC3E}">
        <p14:creationId xmlns:p14="http://schemas.microsoft.com/office/powerpoint/2010/main" val="291028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268088"/>
            <a:ext cx="10515600" cy="50149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2600" b="1" dirty="0">
                <a:latin typeface="+mj-lt"/>
              </a:rPr>
              <a:t>Osallistujina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600" dirty="0">
                <a:latin typeface="+mj-lt"/>
              </a:rPr>
              <a:t>Uudenmaan kuntien ja kuntayhtymien  sosiaali- ja terveysjohto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600" dirty="0">
                <a:latin typeface="+mj-lt"/>
              </a:rPr>
              <a:t>Uusimaa2019 hankejohtajat ja valmisteluryhmien puheenjohtajat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600" dirty="0">
                <a:latin typeface="+mj-lt"/>
              </a:rPr>
              <a:t>Järjestöt, lakisääteisten vaikuttamistoimielinten jäsenet,  asukkaat ja asiakkaat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6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fi-FI" sz="2600" b="1" dirty="0">
                <a:latin typeface="+mj-lt"/>
              </a:rPr>
              <a:t>Tavoite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600" dirty="0">
                <a:latin typeface="+mj-lt"/>
              </a:rPr>
              <a:t>Tuotetaan maakuntastrategian sote-linjausten  pohjalta  ensimmäinen ehdotus palvelutuotantoa koskeviksi strategisiksi tavoitteiksi. Työ jatkuu sen jälkeen kun sote-lait ovat tulleet voimaan.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2600" dirty="0">
              <a:latin typeface="+mj-lt"/>
            </a:endParaRPr>
          </a:p>
          <a:p>
            <a:pPr marL="0" indent="0">
              <a:buNone/>
            </a:pPr>
            <a:r>
              <a:rPr lang="fi-FI" sz="2600" b="1" dirty="0">
                <a:latin typeface="+mj-lt"/>
              </a:rPr>
              <a:t>Työskentelytapa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600" dirty="0">
                <a:latin typeface="+mj-lt"/>
              </a:rPr>
              <a:t>Fasilitoidut työpajat </a:t>
            </a:r>
          </a:p>
          <a:p>
            <a:endParaRPr lang="fi-FI" sz="2000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9D94D222-5EED-4752-A432-05809AFE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252"/>
            <a:ext cx="9593911" cy="720324"/>
          </a:xfrm>
        </p:spPr>
        <p:txBody>
          <a:bodyPr/>
          <a:lstStyle/>
          <a:p>
            <a:r>
              <a:rPr lang="fi-FI" dirty="0"/>
              <a:t>Valmisteluprosessi  keväällä 2018</a:t>
            </a:r>
          </a:p>
        </p:txBody>
      </p:sp>
    </p:spTree>
    <p:extLst>
      <p:ext uri="{BB962C8B-B14F-4D97-AF65-F5344CB8AC3E}">
        <p14:creationId xmlns:p14="http://schemas.microsoft.com/office/powerpoint/2010/main" val="398674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Valmisteluprosessi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9251877"/>
              </p:ext>
            </p:extLst>
          </p:nvPr>
        </p:nvGraphicFramePr>
        <p:xfrm>
          <a:off x="1015478" y="1351280"/>
          <a:ext cx="8324465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7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1" dirty="0"/>
                        <a:t>Virkamies- ja poliittinen johto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1" dirty="0"/>
                        <a:t>Haastajaryhmät</a:t>
                      </a:r>
                    </a:p>
                    <a:p>
                      <a:pPr algn="l"/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dirty="0"/>
                        <a:t>Ajankohta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Itä-Uusimaa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23.3.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Verkkoaivoriihi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26.3. lähtien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r>
                        <a:rPr lang="fi-FI" sz="1600" dirty="0"/>
                        <a:t>Uusimaa2019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i-FI" sz="1600" dirty="0"/>
                        <a:t>4.4.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i-FI" sz="1600" b="1" dirty="0"/>
                        <a:t>Sosiaali- ja terveysalan järjestöt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i-FI" sz="1600" dirty="0"/>
                        <a:t>5.4.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 err="1"/>
                        <a:t>Keski</a:t>
                      </a:r>
                      <a:r>
                        <a:rPr lang="fi-FI" sz="1600" dirty="0"/>
                        <a:t>-Uusimaa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6.4.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Maakuntahallitus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9.4.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dirty="0"/>
                        <a:t>Pääkaupunkiseutu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24.4.</a:t>
                      </a:r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r>
                        <a:rPr lang="fi-FI" sz="1600" dirty="0"/>
                        <a:t>Länsi-Uusimaa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r>
                        <a:rPr lang="fi-FI" sz="1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anose="02070309020205020404" pitchFamily="49" charset="0"/>
                        <a:buNone/>
                      </a:pPr>
                      <a:r>
                        <a:rPr lang="fi-FI" sz="1600" dirty="0"/>
                        <a:t>Opiskelijat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r>
                        <a:rPr lang="fi-FI" sz="1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i-FI" sz="1600" dirty="0"/>
                        <a:t>Vanhus- ja  vammaisneuvosto, nuorisovaltuusto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r>
                        <a:rPr lang="fi-FI" sz="1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r>
                        <a:rPr lang="fi-FI" sz="1600" dirty="0"/>
                        <a:t>Avoin tori, tapahtumat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Courier New" panose="02070309020205020404" pitchFamily="49" charset="0"/>
                        <a:buNone/>
                      </a:pPr>
                      <a:r>
                        <a:rPr lang="fi-FI" sz="1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68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5C938C-4E51-4E6B-8862-86AAB98A9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488" y="3158623"/>
            <a:ext cx="8210009" cy="890906"/>
          </a:xfrm>
        </p:spPr>
        <p:txBody>
          <a:bodyPr>
            <a:normAutofit/>
          </a:bodyPr>
          <a:lstStyle/>
          <a:p>
            <a:r>
              <a:rPr lang="fi-FI" dirty="0"/>
              <a:t>Maakuntastrategia</a:t>
            </a:r>
          </a:p>
        </p:txBody>
      </p:sp>
    </p:spTree>
    <p:extLst>
      <p:ext uri="{BB962C8B-B14F-4D97-AF65-F5344CB8AC3E}">
        <p14:creationId xmlns:p14="http://schemas.microsoft.com/office/powerpoint/2010/main" val="79427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Uusimaa 2019">
      <a:dk1>
        <a:srgbClr val="000000"/>
      </a:dk1>
      <a:lt1>
        <a:srgbClr val="FFFFFF"/>
      </a:lt1>
      <a:dk2>
        <a:srgbClr val="595959"/>
      </a:dk2>
      <a:lt2>
        <a:srgbClr val="E7E6E6"/>
      </a:lt2>
      <a:accent1>
        <a:srgbClr val="B31681"/>
      </a:accent1>
      <a:accent2>
        <a:srgbClr val="F49915"/>
      </a:accent2>
      <a:accent3>
        <a:srgbClr val="00A1D4"/>
      </a:accent3>
      <a:accent4>
        <a:srgbClr val="81BB27"/>
      </a:accent4>
      <a:accent5>
        <a:srgbClr val="868686"/>
      </a:accent5>
      <a:accent6>
        <a:srgbClr val="FFFF00"/>
      </a:accent6>
      <a:hlink>
        <a:srgbClr val="0563C1"/>
      </a:hlink>
      <a:folHlink>
        <a:srgbClr val="954F72"/>
      </a:folHlink>
    </a:clrScheme>
    <a:fontScheme name="Uusimaa 2019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T_sistyöpaja_20170904_v.0.0.potx" id="{FBF85F59-66F0-4C9B-8221-7BCDF55474F0}" vid="{5B27900C-7296-4B0F-804D-86C2E92B7436}"/>
    </a:ext>
  </a:extLst>
</a:theme>
</file>

<file path=ppt/theme/theme2.xml><?xml version="1.0" encoding="utf-8"?>
<a:theme xmlns:a="http://schemas.openxmlformats.org/drawingml/2006/main" name="1_PPT-pohja suomi-ruotsi-englanti">
  <a:themeElements>
    <a:clrScheme name="Uudenmaan liitto">
      <a:dk1>
        <a:srgbClr val="595959"/>
      </a:dk1>
      <a:lt1>
        <a:srgbClr val="FFFFFF"/>
      </a:lt1>
      <a:dk2>
        <a:srgbClr val="000000"/>
      </a:dk2>
      <a:lt2>
        <a:srgbClr val="D8D8D8"/>
      </a:lt2>
      <a:accent1>
        <a:srgbClr val="F49915"/>
      </a:accent1>
      <a:accent2>
        <a:srgbClr val="81BB27"/>
      </a:accent2>
      <a:accent3>
        <a:srgbClr val="00A1D4"/>
      </a:accent3>
      <a:accent4>
        <a:srgbClr val="B31681"/>
      </a:accent4>
      <a:accent5>
        <a:srgbClr val="595959"/>
      </a:accent5>
      <a:accent6>
        <a:srgbClr val="D8D8D8"/>
      </a:accent6>
      <a:hlink>
        <a:srgbClr val="595959"/>
      </a:hlink>
      <a:folHlink>
        <a:srgbClr val="595959"/>
      </a:folHlink>
    </a:clrScheme>
    <a:fontScheme name="Uudenmaan liitto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4991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Uusimaa 2019 fi-sv [Vain luku]" id="{2BF7A9C9-2868-47CA-A81A-2B0E5DD3E7F6}" vid="{54CD5EA8-034E-4805-A10A-4DD035D064D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usimaa2019 word" ma:contentTypeID="0x010100B834EC17A805D342BC052E63895EF04E1200064BF8CEC395BA4EA9476E7BC4D148E8" ma:contentTypeVersion="1" ma:contentTypeDescription="" ma:contentTypeScope="" ma:versionID="1ec3069485dcafd2c69a0101838350f1">
  <xsd:schema xmlns:xsd="http://www.w3.org/2001/XMLSchema" xmlns:xs="http://www.w3.org/2001/XMLSchema" xmlns:p="http://schemas.microsoft.com/office/2006/metadata/properties" xmlns:ns2="80cbc28e-a730-4530-a5f1-36409625fbb8" targetNamespace="http://schemas.microsoft.com/office/2006/metadata/properties" ma:root="true" ma:fieldsID="cd72f1858399f8e29991db8892e9b130" ns2:_="">
    <xsd:import namespace="80cbc28e-a730-4530-a5f1-36409625fbb8"/>
    <xsd:element name="properties">
      <xsd:complexType>
        <xsd:sequence>
          <xsd:element name="documentManagement">
            <xsd:complexType>
              <xsd:all>
                <xsd:element ref="ns2:oc73dfbd2d7e45deb221af4fd061d13e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bc28e-a730-4530-a5f1-36409625fbb8" elementFormDefault="qualified">
    <xsd:import namespace="http://schemas.microsoft.com/office/2006/documentManagement/types"/>
    <xsd:import namespace="http://schemas.microsoft.com/office/infopath/2007/PartnerControls"/>
    <xsd:element name="oc73dfbd2d7e45deb221af4fd061d13e" ma:index="8" nillable="true" ma:taxonomy="true" ma:internalName="oc73dfbd2d7e45deb221af4fd061d13e" ma:taxonomyFieldName="Indexterm" ma:displayName="Asiasanat" ma:default="" ma:fieldId="{8c73dfbd-2d7e-45de-b221-af4fd061d13e}" ma:taxonomyMulti="true" ma:sspId="826b2878-648f-44aa-8879-7706ae14c881" ma:termSetId="822f00d5-db07-4f5c-9ff1-5eeeb2e8b11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fd5f576d-756f-4821-891a-4e4caf3bc558}" ma:internalName="TaxCatchAll" ma:showField="CatchAllData" ma:web="31572539-9f61-447f-a07c-2ddaefcb54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fd5f576d-756f-4821-891a-4e4caf3bc558}" ma:internalName="TaxCatchAllLabel" ma:readOnly="true" ma:showField="CatchAllDataLabel" ma:web="31572539-9f61-447f-a07c-2ddaefcb54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c73dfbd2d7e45deb221af4fd061d13e xmlns="80cbc28e-a730-4530-a5f1-36409625fbb8">
      <Terms xmlns="http://schemas.microsoft.com/office/infopath/2007/PartnerControls"/>
    </oc73dfbd2d7e45deb221af4fd061d13e>
    <TaxCatchAll xmlns="80cbc28e-a730-4530-a5f1-36409625fbb8"/>
  </documentManagement>
</p:properties>
</file>

<file path=customXml/itemProps1.xml><?xml version="1.0" encoding="utf-8"?>
<ds:datastoreItem xmlns:ds="http://schemas.openxmlformats.org/officeDocument/2006/customXml" ds:itemID="{A7B91EA7-0C61-47AE-8E37-AD8789472F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337478-920F-4829-A949-F93606697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cbc28e-a730-4530-a5f1-36409625fb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E9C557-BFF7-4537-8ED0-7D2B1D2A5F6B}">
  <ds:schemaRefs>
    <ds:schemaRef ds:uri="80cbc28e-a730-4530-a5f1-36409625fbb8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7528</TotalTime>
  <Words>666</Words>
  <Application>Microsoft Office PowerPoint</Application>
  <PresentationFormat>Laajakuva</PresentationFormat>
  <Paragraphs>219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15</vt:i4>
      </vt:variant>
    </vt:vector>
  </HeadingPairs>
  <TitlesOfParts>
    <vt:vector size="25" baseType="lpstr">
      <vt:lpstr>Arial</vt:lpstr>
      <vt:lpstr>Arial,Arial,Calibri Light</vt:lpstr>
      <vt:lpstr>Calibri</vt:lpstr>
      <vt:lpstr>Courier New</vt:lpstr>
      <vt:lpstr>Times New Roman</vt:lpstr>
      <vt:lpstr>Trebuchet MS</vt:lpstr>
      <vt:lpstr>Verdana</vt:lpstr>
      <vt:lpstr>Wingdings</vt:lpstr>
      <vt:lpstr>Office-teema</vt:lpstr>
      <vt:lpstr>1_PPT-pohja suomi-ruotsi-englanti</vt:lpstr>
      <vt:lpstr>Sote-palvelustrategian valmistelu</vt:lpstr>
      <vt:lpstr>Sosiaali- ja terveysalan järjestöt </vt:lpstr>
      <vt:lpstr>   14 § Palvelustrategia  </vt:lpstr>
      <vt:lpstr>Palvelustrategiassa maakunta mm.:</vt:lpstr>
      <vt:lpstr>Palvelustrategia asiakirjana</vt:lpstr>
      <vt:lpstr> Palvelustrategian tietopohja </vt:lpstr>
      <vt:lpstr>Valmisteluprosessi  keväällä 2018</vt:lpstr>
      <vt:lpstr>Valmisteluprosessi</vt:lpstr>
      <vt:lpstr>Maakuntastrategia</vt:lpstr>
      <vt:lpstr>Uuden maakunnan syntyminen on pitkä prosessi: maakunta- ja palvelustrategian merkitys ja rooli painottuu sen mukaisesti   </vt:lpstr>
      <vt:lpstr>PowerPoint-esitys</vt:lpstr>
      <vt:lpstr>PowerPoint-esitys</vt:lpstr>
      <vt:lpstr>Tavoitteet 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Euroopan paras alue elää ja toimia</dc:title>
  <dc:creator>Markus Pauni</dc:creator>
  <cp:lastModifiedBy>Paula Oittinen</cp:lastModifiedBy>
  <cp:revision>155</cp:revision>
  <dcterms:modified xsi:type="dcterms:W3CDTF">2018-05-02T06:23:25Z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0x010100B834EC17A805D342BC052E63895EF04E1200064BF8CEC395BA4EA9476E7BC4D148E8</vt:lpwstr>
  </property>
  <property fmtid="{D5CDD505-2E9C-101B-9397-08002B2CF9AE}" pid="3" name="Indexterm">
    <vt:lpwstr/>
  </property>
  <property fmtid="{D5CDD505-2E9C-101B-9397-08002B2CF9AE}" pid="4" name="_AdHocReviewCycleID">
    <vt:i4>-1475393792</vt:i4>
  </property>
  <property fmtid="{D5CDD505-2E9C-101B-9397-08002B2CF9AE}" pid="5" name="_NewReviewCycle">
    <vt:lpwstr/>
  </property>
  <property fmtid="{D5CDD505-2E9C-101B-9397-08002B2CF9AE}" pid="6" name="_EmailSubject">
    <vt:lpwstr>Palvelustrategia_työskentelyn viitekehys muutostrendeillä.pptx</vt:lpwstr>
  </property>
  <property fmtid="{D5CDD505-2E9C-101B-9397-08002B2CF9AE}" pid="7" name="_AuthorEmailDisplayName">
    <vt:lpwstr>Syrjänen Taru</vt:lpwstr>
  </property>
</Properties>
</file>